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2" r:id="rId4"/>
    <p:sldId id="273" r:id="rId5"/>
    <p:sldId id="276" r:id="rId6"/>
    <p:sldId id="266" r:id="rId7"/>
    <p:sldId id="258" r:id="rId8"/>
    <p:sldId id="287" r:id="rId9"/>
    <p:sldId id="288" r:id="rId10"/>
    <p:sldId id="277" r:id="rId11"/>
    <p:sldId id="261" r:id="rId12"/>
    <p:sldId id="260" r:id="rId13"/>
    <p:sldId id="278" r:id="rId14"/>
    <p:sldId id="285" r:id="rId15"/>
    <p:sldId id="286" r:id="rId16"/>
    <p:sldId id="279" r:id="rId17"/>
    <p:sldId id="264" r:id="rId18"/>
    <p:sldId id="265" r:id="rId19"/>
    <p:sldId id="267" r:id="rId20"/>
    <p:sldId id="280" r:id="rId21"/>
    <p:sldId id="268" r:id="rId22"/>
    <p:sldId id="269" r:id="rId23"/>
    <p:sldId id="281" r:id="rId24"/>
    <p:sldId id="270" r:id="rId25"/>
    <p:sldId id="271" r:id="rId26"/>
    <p:sldId id="282" r:id="rId27"/>
    <p:sldId id="283" r:id="rId28"/>
    <p:sldId id="284" r:id="rId29"/>
  </p:sldIdLst>
  <p:sldSz cx="18288000" cy="10287000"/>
  <p:notesSz cx="6858000" cy="9144000"/>
  <p:embeddedFontLst>
    <p:embeddedFont>
      <p:font typeface="Helvetica" pitchFamily="2" charset="0"/>
      <p:regular r:id="rId31"/>
      <p:bold r:id="rId32"/>
      <p:italic r:id="rId33"/>
      <p:boldItalic r:id="rId34"/>
    </p:embeddedFont>
    <p:embeddedFont>
      <p:font typeface="Helvetica Now Bold" pitchFamily="2" charset="0"/>
      <p:regular r:id="rId35"/>
    </p:embeddedFont>
    <p:embeddedFont>
      <p:font typeface="Helvetica World" pitchFamily="2" charset="0"/>
      <p:regular r:id="rId36"/>
    </p:embeddedFont>
    <p:embeddedFont>
      <p:font typeface="Helvetica World Bold" pitchFamily="2" charset="0"/>
      <p:regular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 autoAdjust="0"/>
    <p:restoredTop sz="94648" autoAdjust="0"/>
  </p:normalViewPr>
  <p:slideViewPr>
    <p:cSldViewPr>
      <p:cViewPr varScale="1">
        <p:scale>
          <a:sx n="75" d="100"/>
          <a:sy n="75" d="100"/>
        </p:scale>
        <p:origin x="184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C01CE-F186-C14B-BEC5-A0946C2AAAA0}" type="datetimeFigureOut">
              <a:rPr lang="ru-RU" smtClean="0"/>
              <a:t>11.12.2025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E7B6A-5E16-9A47-A2F9-5666F3012C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943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E7B6A-5E16-9A47-A2F9-5666F3012C7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509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E7B6A-5E16-9A47-A2F9-5666F3012C7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339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E7B6A-5E16-9A47-A2F9-5666F3012C74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369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E7B6A-5E16-9A47-A2F9-5666F3012C74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718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26100" cy="11315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8" name="TextBox 8"/>
          <p:cNvSpPr txBox="1"/>
          <p:nvPr/>
        </p:nvSpPr>
        <p:spPr>
          <a:xfrm>
            <a:off x="0" y="7116886"/>
            <a:ext cx="18288000" cy="401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97"/>
              </a:lnSpc>
            </a:pPr>
            <a:endParaRPr lang="en-US" sz="30197" b="1" spc="-2264" dirty="0">
              <a:solidFill>
                <a:srgbClr val="E8E7E0"/>
              </a:solidFill>
              <a:latin typeface="Helvetica Now Bold"/>
              <a:ea typeface="Helvetica Now Bold"/>
              <a:cs typeface="Helvetica Now Bold"/>
              <a:sym typeface="Helvetica Now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95275" y="1831080"/>
            <a:ext cx="1769745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8000" b="1" dirty="0">
                <a:solidFill>
                  <a:srgbClr val="E8E7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Симметричное и ассиметричное шифрование</a:t>
            </a:r>
            <a:endParaRPr lang="en-US" sz="8000" b="1" dirty="0">
              <a:solidFill>
                <a:srgbClr val="E8E7E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0AA95-7762-4CD2-3E6E-7B6AA933A244}"/>
              </a:ext>
            </a:extLst>
          </p:cNvPr>
          <p:cNvSpPr txBox="1"/>
          <p:nvPr/>
        </p:nvSpPr>
        <p:spPr>
          <a:xfrm>
            <a:off x="990600" y="5657850"/>
            <a:ext cx="4191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Группа </a:t>
            </a:r>
            <a:r>
              <a:rPr lang="en-US" sz="3000" dirty="0">
                <a:solidFill>
                  <a:schemeClr val="bg1"/>
                </a:solidFill>
              </a:rPr>
              <a:t>AC-24-05</a:t>
            </a:r>
          </a:p>
          <a:p>
            <a:r>
              <a:rPr lang="ru-RU" sz="3000" dirty="0">
                <a:solidFill>
                  <a:schemeClr val="bg1"/>
                </a:solidFill>
              </a:rPr>
              <a:t>Хациев Саламхан</a:t>
            </a:r>
          </a:p>
          <a:p>
            <a:r>
              <a:rPr lang="ru-RU" sz="3000" dirty="0">
                <a:solidFill>
                  <a:schemeClr val="bg1"/>
                </a:solidFill>
              </a:rPr>
              <a:t>Хлебников Матвей</a:t>
            </a:r>
          </a:p>
          <a:p>
            <a:r>
              <a:rPr lang="ru-RU" sz="3000" dirty="0">
                <a:solidFill>
                  <a:schemeClr val="bg1"/>
                </a:solidFill>
              </a:rPr>
              <a:t>Водопьянов Павел</a:t>
            </a:r>
          </a:p>
          <a:p>
            <a:r>
              <a:rPr lang="ru-RU" sz="3000" dirty="0" err="1">
                <a:solidFill>
                  <a:schemeClr val="bg1"/>
                </a:solidFill>
              </a:rPr>
              <a:t>Шипкова</a:t>
            </a:r>
            <a:r>
              <a:rPr lang="ru-RU" sz="3000" dirty="0">
                <a:solidFill>
                  <a:schemeClr val="bg1"/>
                </a:solidFill>
              </a:rPr>
              <a:t> Виктория</a:t>
            </a:r>
          </a:p>
          <a:p>
            <a:r>
              <a:rPr lang="ru-RU" sz="3000" dirty="0">
                <a:solidFill>
                  <a:schemeClr val="bg1"/>
                </a:solidFill>
              </a:rPr>
              <a:t>Долгачева Александра</a:t>
            </a:r>
          </a:p>
          <a:p>
            <a:r>
              <a:rPr lang="ru-RU" sz="3000" dirty="0">
                <a:solidFill>
                  <a:schemeClr val="bg1"/>
                </a:solidFill>
              </a:rPr>
              <a:t>Сагайдак Сергей</a:t>
            </a:r>
          </a:p>
          <a:p>
            <a:r>
              <a:rPr lang="ru-RU" sz="3000" dirty="0">
                <a:solidFill>
                  <a:schemeClr val="bg1"/>
                </a:solidFill>
              </a:rPr>
              <a:t>Бурханов Тахир</a:t>
            </a:r>
          </a:p>
          <a:p>
            <a:r>
              <a:rPr lang="ru-RU" sz="3000" dirty="0">
                <a:solidFill>
                  <a:schemeClr val="bg1"/>
                </a:solidFill>
              </a:rPr>
              <a:t>Бардин Глеб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897FE-6F70-C49C-1B23-DBF90AF72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52060B6-A3EA-30BD-0ABF-4B2A68388174}"/>
              </a:ext>
            </a:extLst>
          </p:cNvPr>
          <p:cNvSpPr/>
          <p:nvPr/>
        </p:nvSpPr>
        <p:spPr>
          <a:xfrm flipV="1">
            <a:off x="0" y="-1716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AB3A81-34F0-0857-6AE2-AC0FC2D9B0EE}"/>
              </a:ext>
            </a:extLst>
          </p:cNvPr>
          <p:cNvSpPr txBox="1"/>
          <p:nvPr/>
        </p:nvSpPr>
        <p:spPr>
          <a:xfrm>
            <a:off x="5334000" y="273259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Тестирование алгоритма </a:t>
            </a:r>
            <a:r>
              <a:rPr lang="en-US" sz="4000" b="1" dirty="0">
                <a:solidFill>
                  <a:schemeClr val="bg1"/>
                </a:solidFill>
              </a:rPr>
              <a:t>RC6</a:t>
            </a:r>
            <a:endParaRPr lang="ru-RU" sz="4000" b="1" dirty="0">
              <a:solidFill>
                <a:schemeClr val="bg1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62B7B21-D669-34CE-A4D3-8F86C9749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705" y="1253359"/>
            <a:ext cx="13914190" cy="312678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7995BB0-EAF3-38E4-CF75-641D00867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81" y="5217581"/>
            <a:ext cx="6426200" cy="181164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EA0D8F-8388-437B-3217-404652B449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10" y="7671499"/>
            <a:ext cx="6426200" cy="18999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F20D348-0C1F-6C3A-24CD-97ED22AC7959}"/>
              </a:ext>
            </a:extLst>
          </p:cNvPr>
          <p:cNvSpPr txBox="1"/>
          <p:nvPr/>
        </p:nvSpPr>
        <p:spPr>
          <a:xfrm>
            <a:off x="1269791" y="7117501"/>
            <a:ext cx="7010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message2</a:t>
            </a:r>
            <a:endParaRPr lang="ru-RU" sz="3000" dirty="0">
              <a:solidFill>
                <a:schemeClr val="bg1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3895E7A-6113-F2F9-F59F-DBF5A21FA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1962" y="5126338"/>
            <a:ext cx="5582990" cy="19028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C504515-F5EE-0DB1-8E13-418E29558B7B}"/>
              </a:ext>
            </a:extLst>
          </p:cNvPr>
          <p:cNvSpPr txBox="1"/>
          <p:nvPr/>
        </p:nvSpPr>
        <p:spPr>
          <a:xfrm>
            <a:off x="8681357" y="4509510"/>
            <a:ext cx="5876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message3</a:t>
            </a:r>
            <a:endParaRPr lang="ru-RU" sz="3000" dirty="0">
              <a:solidFill>
                <a:schemeClr val="bg1"/>
              </a:solidFill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F98CCB6-73CF-A778-C39E-47B3456978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378" y="7708880"/>
            <a:ext cx="5279797" cy="191686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8E4ECE2-1A84-2542-9146-7928EFA36D36}"/>
              </a:ext>
            </a:extLst>
          </p:cNvPr>
          <p:cNvSpPr txBox="1"/>
          <p:nvPr/>
        </p:nvSpPr>
        <p:spPr>
          <a:xfrm>
            <a:off x="1295400" y="4499105"/>
            <a:ext cx="1752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message1</a:t>
            </a:r>
            <a:endParaRPr lang="ru-RU" sz="3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5C65D4-C73B-0BBB-D9EC-D75BB5A8162C}"/>
              </a:ext>
            </a:extLst>
          </p:cNvPr>
          <p:cNvSpPr txBox="1"/>
          <p:nvPr/>
        </p:nvSpPr>
        <p:spPr>
          <a:xfrm>
            <a:off x="8686800" y="7117501"/>
            <a:ext cx="259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message4</a:t>
            </a:r>
            <a:endParaRPr lang="ru-RU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5553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074A3A-B9DD-5EBA-E4A9-2FCFA4AA1B3B}"/>
              </a:ext>
            </a:extLst>
          </p:cNvPr>
          <p:cNvSpPr txBox="1"/>
          <p:nvPr/>
        </p:nvSpPr>
        <p:spPr>
          <a:xfrm>
            <a:off x="228600" y="1598981"/>
            <a:ext cx="92964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ECB</a:t>
            </a:r>
            <a:r>
              <a:rPr lang="ru-RU" sz="2500" b="1" dirty="0">
                <a:solidFill>
                  <a:schemeClr val="bg1"/>
                </a:solidFill>
              </a:rPr>
              <a:t> (</a:t>
            </a:r>
            <a:r>
              <a:rPr lang="en-US" sz="2500" b="1" dirty="0">
                <a:solidFill>
                  <a:schemeClr val="bg1"/>
                </a:solidFill>
              </a:rPr>
              <a:t>Electronic Codebook</a:t>
            </a:r>
            <a:r>
              <a:rPr lang="ru-RU" sz="2500" b="1" dirty="0">
                <a:solidFill>
                  <a:schemeClr val="bg1"/>
                </a:solidFill>
              </a:rPr>
              <a:t>)</a:t>
            </a:r>
            <a:r>
              <a:rPr lang="en-US" sz="2500" dirty="0">
                <a:solidFill>
                  <a:schemeClr val="bg1"/>
                </a:solidFill>
              </a:rPr>
              <a:t> </a:t>
            </a:r>
            <a:r>
              <a:rPr lang="ru-RU" sz="2500" dirty="0">
                <a:solidFill>
                  <a:schemeClr val="bg1"/>
                </a:solidFill>
              </a:rPr>
              <a:t>— электронная кодовая книга — это самый простой и </a:t>
            </a:r>
            <a:r>
              <a:rPr lang="en-US" sz="2500" dirty="0">
                <a:solidFill>
                  <a:schemeClr val="bg1"/>
                </a:solidFill>
              </a:rPr>
              <a:t>intuitive</a:t>
            </a:r>
            <a:r>
              <a:rPr lang="ru-RU" sz="2500" dirty="0">
                <a:solidFill>
                  <a:schemeClr val="bg1"/>
                </a:solidFill>
              </a:rPr>
              <a:t> режим симметричного шифрования. Его название происходит от аналогии с кодовой книгой, где каждому исходному блоку соответствует определенный зашифрованный блок.</a:t>
            </a:r>
            <a:endParaRPr lang="en-US" sz="2500" dirty="0">
              <a:solidFill>
                <a:schemeClr val="bg1"/>
              </a:solidFill>
            </a:endParaRPr>
          </a:p>
          <a:p>
            <a:endParaRPr lang="en-US" sz="2500" dirty="0">
              <a:solidFill>
                <a:schemeClr val="bg1"/>
              </a:solidFill>
            </a:endParaRPr>
          </a:p>
          <a:p>
            <a:r>
              <a:rPr lang="ru-RU" sz="2500" b="1" dirty="0">
                <a:solidFill>
                  <a:schemeClr val="bg1"/>
                </a:solidFill>
              </a:rPr>
              <a:t>Основная работа</a:t>
            </a:r>
            <a:r>
              <a:rPr lang="en-US" sz="2500" b="1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Разделение данных: Сообщение разбивается на блоки одинакового размера (например, 128 бит для </a:t>
            </a:r>
            <a:r>
              <a:rPr lang="en-US" sz="2500" dirty="0">
                <a:solidFill>
                  <a:schemeClr val="bg1"/>
                </a:solidFill>
              </a:rPr>
              <a:t>AES).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Независимое шифрование: Каждый блок данных шифруется отдельно с помощью одного и того же ключа.</a:t>
            </a:r>
            <a:endParaRPr lang="en-US" sz="2500" dirty="0">
              <a:solidFill>
                <a:schemeClr val="bg1"/>
              </a:solidFill>
            </a:endParaRPr>
          </a:p>
          <a:p>
            <a:endParaRPr lang="en-US" sz="2500" dirty="0">
              <a:solidFill>
                <a:schemeClr val="bg1"/>
              </a:solidFill>
            </a:endParaRPr>
          </a:p>
          <a:p>
            <a:endParaRPr lang="ru-RU" sz="2500" dirty="0">
              <a:solidFill>
                <a:schemeClr val="bg1"/>
              </a:solidFill>
            </a:endParaRPr>
          </a:p>
          <a:p>
            <a:endParaRPr lang="ru-RU" sz="25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4D6B7B-1FED-64E2-5016-572F25F3410A}"/>
              </a:ext>
            </a:extLst>
          </p:cNvPr>
          <p:cNvSpPr txBox="1"/>
          <p:nvPr/>
        </p:nvSpPr>
        <p:spPr>
          <a:xfrm>
            <a:off x="0" y="571500"/>
            <a:ext cx="18288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Режим работы </a:t>
            </a:r>
            <a:r>
              <a:rPr lang="en-US" sz="4000" b="1" dirty="0">
                <a:solidFill>
                  <a:schemeClr val="bg1"/>
                </a:solidFill>
              </a:rPr>
              <a:t>ECB c RC6</a:t>
            </a:r>
            <a:endParaRPr lang="ru-RU" sz="4000" b="1" dirty="0">
              <a:solidFill>
                <a:schemeClr val="bg1"/>
              </a:solidFill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7D218B0-16A7-F738-37FB-9FEF733D9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342571"/>
            <a:ext cx="11694139" cy="2372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F3116B-3137-E028-E235-F93333255C80}"/>
              </a:ext>
            </a:extLst>
          </p:cNvPr>
          <p:cNvSpPr txBox="1"/>
          <p:nvPr/>
        </p:nvSpPr>
        <p:spPr>
          <a:xfrm>
            <a:off x="609600" y="6743857"/>
            <a:ext cx="1021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Адаптеры для интеграции </a:t>
            </a:r>
            <a:r>
              <a:rPr lang="en" sz="3000" dirty="0">
                <a:solidFill>
                  <a:schemeClr val="bg1"/>
                </a:solidFill>
              </a:rPr>
              <a:t>RC6 </a:t>
            </a:r>
            <a:r>
              <a:rPr lang="ru-RU" sz="3000" dirty="0">
                <a:solidFill>
                  <a:schemeClr val="bg1"/>
                </a:solidFill>
              </a:rPr>
              <a:t>в систему </a:t>
            </a:r>
            <a:r>
              <a:rPr lang="en" sz="3000" dirty="0">
                <a:solidFill>
                  <a:schemeClr val="bg1"/>
                </a:solidFill>
              </a:rPr>
              <a:t>ECB </a:t>
            </a:r>
            <a:r>
              <a:rPr lang="ru-RU" sz="3000" dirty="0">
                <a:solidFill>
                  <a:schemeClr val="bg1"/>
                </a:solidFill>
              </a:rPr>
              <a:t>режима.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228600" y="0"/>
            <a:ext cx="18580444" cy="10477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grpSp>
        <p:nvGrpSpPr>
          <p:cNvPr id="17" name="Group 17"/>
          <p:cNvGrpSpPr/>
          <p:nvPr/>
        </p:nvGrpSpPr>
        <p:grpSpPr>
          <a:xfrm>
            <a:off x="8870320" y="6821860"/>
            <a:ext cx="2683234" cy="456661"/>
            <a:chOff x="0" y="-152400"/>
            <a:chExt cx="3577645" cy="60888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52400"/>
              <a:ext cx="2341200" cy="607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00"/>
                </a:lnSpc>
              </a:pPr>
              <a:endParaRPr lang="en-US" sz="2000" dirty="0">
                <a:solidFill>
                  <a:srgbClr val="E8E7E0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899981" y="-150779"/>
              <a:ext cx="677664" cy="607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00"/>
                </a:lnSpc>
              </a:pPr>
              <a:endParaRPr lang="en-US" sz="2000" dirty="0">
                <a:solidFill>
                  <a:srgbClr val="E8E7E0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921555" y="7832725"/>
            <a:ext cx="3168674" cy="455446"/>
            <a:chOff x="0" y="-152400"/>
            <a:chExt cx="4224899" cy="60726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152400"/>
              <a:ext cx="3547235" cy="607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00"/>
                </a:lnSpc>
              </a:pPr>
              <a:endParaRPr lang="en-US" sz="2000" dirty="0">
                <a:solidFill>
                  <a:srgbClr val="E8E7E0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547235" y="-152400"/>
              <a:ext cx="677664" cy="607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00"/>
                </a:lnSpc>
              </a:pPr>
              <a:endParaRPr lang="en-US" sz="2000" dirty="0">
                <a:solidFill>
                  <a:srgbClr val="E8E7E0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DC9F09F-B587-224C-6F50-15FF17EACA45}"/>
              </a:ext>
            </a:extLst>
          </p:cNvPr>
          <p:cNvSpPr txBox="1"/>
          <p:nvPr/>
        </p:nvSpPr>
        <p:spPr>
          <a:xfrm>
            <a:off x="0" y="498294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Режим работы </a:t>
            </a:r>
            <a:r>
              <a:rPr lang="en-US" sz="4000" b="1" dirty="0">
                <a:solidFill>
                  <a:schemeClr val="bg1"/>
                </a:solidFill>
              </a:rPr>
              <a:t>ECB c RC6</a:t>
            </a:r>
            <a:endParaRPr lang="ru-RU" sz="4000" b="1" dirty="0">
              <a:solidFill>
                <a:schemeClr val="bg1"/>
              </a:solidFill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CF33F6E-8E3D-3349-511A-F547289B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36" y="2204357"/>
            <a:ext cx="9615984" cy="76003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83A068-A2B0-12F9-BC8B-43A2C7916A78}"/>
              </a:ext>
            </a:extLst>
          </p:cNvPr>
          <p:cNvSpPr txBox="1"/>
          <p:nvPr/>
        </p:nvSpPr>
        <p:spPr>
          <a:xfrm>
            <a:off x="990600" y="1677573"/>
            <a:ext cx="76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Функция шифровки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717EE8-FA8B-81ED-6EDC-618D30F4D7AB}"/>
              </a:ext>
            </a:extLst>
          </p:cNvPr>
          <p:cNvSpPr txBox="1"/>
          <p:nvPr/>
        </p:nvSpPr>
        <p:spPr>
          <a:xfrm>
            <a:off x="9982200" y="1502972"/>
            <a:ext cx="4326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Функция дешифровки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983D667-5A49-4EEC-CE0A-932DA6DCF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4" y="2542672"/>
            <a:ext cx="8158984" cy="488682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B568A2-3A20-E3AA-A85B-B6F409E31B66}"/>
              </a:ext>
            </a:extLst>
          </p:cNvPr>
          <p:cNvSpPr/>
          <p:nvPr/>
        </p:nvSpPr>
        <p:spPr>
          <a:xfrm flipV="1">
            <a:off x="-146223" y="-95250"/>
            <a:ext cx="18580444" cy="10477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835EDD-C79D-B8F2-1881-105B21472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147936"/>
            <a:ext cx="8395175" cy="1657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64F9CF-90C1-8EC5-49E4-169C62FCA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030382"/>
            <a:ext cx="8499066" cy="16319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68EB22-E580-F9E6-A1E6-D7D530A62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227" y="8070830"/>
            <a:ext cx="13241545" cy="16573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7F0153D-ED15-1B60-8443-728CBCE7CC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46641"/>
            <a:ext cx="14392631" cy="22845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8CA15B-89D0-7837-2280-D2E309B32799}"/>
              </a:ext>
            </a:extLst>
          </p:cNvPr>
          <p:cNvSpPr txBox="1"/>
          <p:nvPr/>
        </p:nvSpPr>
        <p:spPr>
          <a:xfrm>
            <a:off x="6470822" y="7442825"/>
            <a:ext cx="518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>
                <a:solidFill>
                  <a:schemeClr val="bg1"/>
                </a:solidFill>
              </a:rPr>
              <a:t>Тест на млн символов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B54D1B-7BD3-F1A5-1F8B-457FC102E4A6}"/>
              </a:ext>
            </a:extLst>
          </p:cNvPr>
          <p:cNvSpPr txBox="1"/>
          <p:nvPr/>
        </p:nvSpPr>
        <p:spPr>
          <a:xfrm>
            <a:off x="-200891" y="494566"/>
            <a:ext cx="18552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Тестирование режима работы </a:t>
            </a:r>
            <a:r>
              <a:rPr lang="en-US" sz="4000" b="1" dirty="0">
                <a:solidFill>
                  <a:schemeClr val="bg1"/>
                </a:solidFill>
              </a:rPr>
              <a:t>ECB</a:t>
            </a:r>
            <a:endParaRPr lang="ru-RU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311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6927" y="346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650105-9BC6-BF9B-765D-5735B6BBC623}"/>
              </a:ext>
            </a:extLst>
          </p:cNvPr>
          <p:cNvSpPr txBox="1"/>
          <p:nvPr/>
        </p:nvSpPr>
        <p:spPr>
          <a:xfrm>
            <a:off x="0" y="419100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Алгоритм </a:t>
            </a:r>
            <a:r>
              <a:rPr lang="en-US" sz="4000" b="1" dirty="0">
                <a:solidFill>
                  <a:schemeClr val="bg1"/>
                </a:solidFill>
              </a:rPr>
              <a:t>ARC4 - </a:t>
            </a:r>
            <a:r>
              <a:rPr lang="ru-RU" sz="4000" b="1" dirty="0">
                <a:solidFill>
                  <a:schemeClr val="bg1"/>
                </a:solidFill>
              </a:rPr>
              <a:t>симметричный поточный шифр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F63AE8-E8E7-C84D-E89A-81EAF13335A4}"/>
              </a:ext>
            </a:extLst>
          </p:cNvPr>
          <p:cNvSpPr txBox="1"/>
          <p:nvPr/>
        </p:nvSpPr>
        <p:spPr>
          <a:xfrm>
            <a:off x="381000" y="1228759"/>
            <a:ext cx="9677400" cy="8688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500" dirty="0">
                <a:solidFill>
                  <a:schemeClr val="bg1"/>
                </a:solidFill>
              </a:rPr>
              <a:t>В основе поточного шифрования лежит генератор псевдослучайных чисел, который создает длинную последовательность битов, называемую потоком ключей (</a:t>
            </a:r>
            <a:r>
              <a:rPr lang="en" sz="2500" dirty="0">
                <a:solidFill>
                  <a:schemeClr val="bg1"/>
                </a:solidFill>
              </a:rPr>
              <a:t>keystream). </a:t>
            </a:r>
            <a:r>
              <a:rPr lang="ru-RU" sz="2500" dirty="0">
                <a:solidFill>
                  <a:schemeClr val="bg1"/>
                </a:solidFill>
              </a:rPr>
              <a:t>Этот поток ключей генерируется на основе секретного ключа и, иногда, вектора инициализации</a:t>
            </a:r>
            <a:r>
              <a:rPr lang="en" sz="25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ru-RU" sz="2500" b="1" dirty="0">
                <a:solidFill>
                  <a:schemeClr val="bg1"/>
                </a:solidFill>
              </a:rPr>
              <a:t>Процесс шифрования выглядит следующим образом:</a:t>
            </a:r>
            <a:endParaRPr lang="en-US" sz="25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Преобразование ключа в байты.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Создание </a:t>
            </a:r>
            <a:r>
              <a:rPr lang="en-US" sz="2500" dirty="0">
                <a:solidFill>
                  <a:schemeClr val="bg1"/>
                </a:solidFill>
              </a:rPr>
              <a:t>S-</a:t>
            </a:r>
            <a:r>
              <a:rPr lang="ru-RU" sz="2500" dirty="0">
                <a:solidFill>
                  <a:schemeClr val="bg1"/>
                </a:solidFill>
              </a:rPr>
              <a:t>блока, перемешивание его ключом.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Генерация потока ключей: ГПСЧ создает поток псевдослучайных байтов.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Побитовое </a:t>
            </a:r>
            <a:r>
              <a:rPr lang="en" sz="2500" dirty="0">
                <a:solidFill>
                  <a:schemeClr val="bg1"/>
                </a:solidFill>
              </a:rPr>
              <a:t>XOR: </a:t>
            </a:r>
            <a:r>
              <a:rPr lang="ru-RU" sz="2500" dirty="0">
                <a:solidFill>
                  <a:schemeClr val="bg1"/>
                </a:solidFill>
              </a:rPr>
              <a:t>Каждый байт открытого текста объединяется с соответствующим байтом из потока ключей с помощью операции "исключающее ИЛИ" (</a:t>
            </a:r>
            <a:r>
              <a:rPr lang="en" sz="2500" dirty="0">
                <a:solidFill>
                  <a:schemeClr val="bg1"/>
                </a:solidFill>
              </a:rPr>
              <a:t>XOR).</a:t>
            </a:r>
            <a:endParaRPr lang="ru-RU" sz="25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Получение </a:t>
            </a:r>
            <a:r>
              <a:rPr lang="ru-RU" sz="2500" dirty="0" err="1">
                <a:solidFill>
                  <a:schemeClr val="bg1"/>
                </a:solidFill>
              </a:rPr>
              <a:t>шифротекста</a:t>
            </a:r>
            <a:r>
              <a:rPr lang="ru-RU" sz="2500" dirty="0">
                <a:solidFill>
                  <a:schemeClr val="bg1"/>
                </a:solidFill>
              </a:rPr>
              <a:t>: Результатом операции </a:t>
            </a:r>
            <a:r>
              <a:rPr lang="en" sz="2500" dirty="0">
                <a:solidFill>
                  <a:schemeClr val="bg1"/>
                </a:solidFill>
              </a:rPr>
              <a:t>XOR </a:t>
            </a:r>
            <a:r>
              <a:rPr lang="ru-RU" sz="2500" dirty="0">
                <a:solidFill>
                  <a:schemeClr val="bg1"/>
                </a:solidFill>
              </a:rPr>
              <a:t>является </a:t>
            </a:r>
            <a:r>
              <a:rPr lang="ru-RU" sz="2500" dirty="0" err="1">
                <a:solidFill>
                  <a:schemeClr val="bg1"/>
                </a:solidFill>
              </a:rPr>
              <a:t>шифротекст</a:t>
            </a:r>
            <a:r>
              <a:rPr lang="ru-RU" sz="25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7B63C6-2507-EDCC-6704-40297FCDCFE5}"/>
              </a:ext>
            </a:extLst>
          </p:cNvPr>
          <p:cNvSpPr txBox="1"/>
          <p:nvPr/>
        </p:nvSpPr>
        <p:spPr>
          <a:xfrm>
            <a:off x="10602686" y="4634234"/>
            <a:ext cx="73043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Подготовка </a:t>
            </a:r>
            <a:r>
              <a:rPr lang="en" sz="2200" dirty="0">
                <a:solidFill>
                  <a:schemeClr val="bg1"/>
                </a:solidFill>
              </a:rPr>
              <a:t>S-</a:t>
            </a:r>
            <a:r>
              <a:rPr lang="ru-RU" sz="2200" dirty="0">
                <a:solidFill>
                  <a:schemeClr val="bg1"/>
                </a:solidFill>
              </a:rPr>
              <a:t>блока для генерации ключевого потока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D8987C-7BC3-E9D5-DAC5-11CE6D45AB84}"/>
              </a:ext>
            </a:extLst>
          </p:cNvPr>
          <p:cNvSpPr txBox="1"/>
          <p:nvPr/>
        </p:nvSpPr>
        <p:spPr>
          <a:xfrm>
            <a:off x="11384478" y="1592102"/>
            <a:ext cx="4746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Преобразование ключа в байты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3EB5F4-31E8-A1DB-8319-1C0BAB01E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2550416"/>
            <a:ext cx="8287198" cy="11570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B43FD0-6FDF-FBAD-49BD-39765E83A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5327" y="5581815"/>
            <a:ext cx="7893105" cy="32657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89CB0F-ACF7-7D9E-8C06-ED36FA02740C}"/>
              </a:ext>
            </a:extLst>
          </p:cNvPr>
          <p:cNvSpPr txBox="1"/>
          <p:nvPr/>
        </p:nvSpPr>
        <p:spPr>
          <a:xfrm>
            <a:off x="0" y="419100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Алгоритм </a:t>
            </a:r>
            <a:r>
              <a:rPr lang="en-US" sz="4000" b="1" dirty="0">
                <a:solidFill>
                  <a:schemeClr val="bg1"/>
                </a:solidFill>
              </a:rPr>
              <a:t>ARC4 - </a:t>
            </a:r>
            <a:r>
              <a:rPr lang="ru-RU" sz="4000" b="1" dirty="0">
                <a:solidFill>
                  <a:schemeClr val="bg1"/>
                </a:solidFill>
              </a:rPr>
              <a:t>симметричный поточный шифр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E3C0E3-2505-3330-0CC4-EC8C6A3E06ED}"/>
              </a:ext>
            </a:extLst>
          </p:cNvPr>
          <p:cNvSpPr txBox="1"/>
          <p:nvPr/>
        </p:nvSpPr>
        <p:spPr>
          <a:xfrm>
            <a:off x="8617527" y="4382337"/>
            <a:ext cx="830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Основная функция шифрования/дешифрования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8E8C38-4735-A674-1B55-D29A1783503E}"/>
              </a:ext>
            </a:extLst>
          </p:cNvPr>
          <p:cNvSpPr txBox="1"/>
          <p:nvPr/>
        </p:nvSpPr>
        <p:spPr>
          <a:xfrm>
            <a:off x="9718964" y="1269087"/>
            <a:ext cx="6172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Генерация ключевого потока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A3A2F-2F5E-D3B6-C39A-B38398709D68}"/>
              </a:ext>
            </a:extLst>
          </p:cNvPr>
          <p:cNvSpPr txBox="1"/>
          <p:nvPr/>
        </p:nvSpPr>
        <p:spPr>
          <a:xfrm>
            <a:off x="426969" y="1573165"/>
            <a:ext cx="6812031" cy="7794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2500" b="1" i="0" dirty="0">
                <a:solidFill>
                  <a:srgbClr val="F9FAFB"/>
                </a:solidFill>
                <a:effectLst/>
              </a:rPr>
              <a:t>Дешифрование:</a:t>
            </a:r>
          </a:p>
          <a:p>
            <a:pPr marL="342900" indent="-34290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500" i="0" dirty="0">
                <a:solidFill>
                  <a:srgbClr val="F9FAFB"/>
                </a:solidFill>
                <a:effectLst/>
              </a:rPr>
              <a:t>Восстановление потока ключей: При использовании того же секретного ключа и начального состояния генерируется идентичный ключевой поток.</a:t>
            </a:r>
          </a:p>
          <a:p>
            <a:pPr marL="342900" indent="-34290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500" i="0" dirty="0">
                <a:solidFill>
                  <a:srgbClr val="F9FAFB"/>
                </a:solidFill>
                <a:effectLst/>
              </a:rPr>
              <a:t>Обратное XOR: </a:t>
            </a:r>
            <a:r>
              <a:rPr lang="ru-RU" sz="2500" i="0" dirty="0" err="1">
                <a:solidFill>
                  <a:srgbClr val="F9FAFB"/>
                </a:solidFill>
                <a:effectLst/>
              </a:rPr>
              <a:t>Шифротекст</a:t>
            </a:r>
            <a:r>
              <a:rPr lang="ru-RU" sz="2500" i="0" dirty="0">
                <a:solidFill>
                  <a:srgbClr val="F9FAFB"/>
                </a:solidFill>
                <a:effectLst/>
              </a:rPr>
              <a:t> объединяется с ключевым потоком через ту же операцию XOR.</a:t>
            </a:r>
          </a:p>
          <a:p>
            <a:pPr marL="342900" indent="-34290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500" i="0" dirty="0">
                <a:solidFill>
                  <a:srgbClr val="F9FAFB"/>
                </a:solidFill>
                <a:effectLst/>
              </a:rPr>
              <a:t>Восстановление текста: Результат является исходным открытым текстом благодаря свойству двойного XOR: (P ⊕ K) ⊕ K = P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F2B641-9349-71FF-A867-CA9B55BC8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364" y="1965186"/>
            <a:ext cx="6936707" cy="20880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649A0F-2572-8EA1-E6D5-4D389624A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175" y="5236698"/>
            <a:ext cx="9701084" cy="38054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F23C816-0A44-7BF5-7CEF-09A45C20E80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2202FC-F707-9E47-5833-C04A145DE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789970"/>
            <a:ext cx="8884215" cy="19139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87806F-0B03-5215-E998-72EC91E44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789970"/>
            <a:ext cx="7953121" cy="191392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6889EE-9EF5-1E9B-C828-9E57A7F90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709149"/>
            <a:ext cx="14061340" cy="22704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9ED849-8835-D0BA-4B58-343E90EEA527}"/>
              </a:ext>
            </a:extLst>
          </p:cNvPr>
          <p:cNvSpPr txBox="1"/>
          <p:nvPr/>
        </p:nvSpPr>
        <p:spPr>
          <a:xfrm>
            <a:off x="0" y="800100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Тестирование алгоритма </a:t>
            </a:r>
            <a:r>
              <a:rPr lang="en-US" sz="4000" b="1" dirty="0">
                <a:solidFill>
                  <a:schemeClr val="bg1"/>
                </a:solidFill>
              </a:rPr>
              <a:t>ARC4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5BB1D8-6227-AD06-0231-BBC6A3B2C258}"/>
              </a:ext>
            </a:extLst>
          </p:cNvPr>
          <p:cNvSpPr txBox="1"/>
          <p:nvPr/>
        </p:nvSpPr>
        <p:spPr>
          <a:xfrm>
            <a:off x="5562600" y="7124781"/>
            <a:ext cx="647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Тестирование на млн элементов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0C2168E-AC8F-7FD1-2EC3-0B99C748F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8495" y="1928875"/>
            <a:ext cx="12933810" cy="234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80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17D121-1BB9-B72F-D87C-0B3A248406B5}"/>
              </a:ext>
            </a:extLst>
          </p:cNvPr>
          <p:cNvSpPr txBox="1"/>
          <p:nvPr/>
        </p:nvSpPr>
        <p:spPr>
          <a:xfrm>
            <a:off x="0" y="673539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Helvetica" pitchFamily="2" charset="0"/>
              </a:rPr>
              <a:t>A</a:t>
            </a:r>
            <a:r>
              <a:rPr lang="ru-RU" sz="4000" b="1" dirty="0">
                <a:solidFill>
                  <a:schemeClr val="bg1"/>
                </a:solidFill>
                <a:latin typeface="Helvetica" pitchFamily="2" charset="0"/>
              </a:rPr>
              <a:t>СИММЕТРИЧНОЕ ШИФРОВАНЕ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FA1535-56E1-7298-8EA8-0E9BFAF47773}"/>
              </a:ext>
            </a:extLst>
          </p:cNvPr>
          <p:cNvSpPr txBox="1"/>
          <p:nvPr/>
        </p:nvSpPr>
        <p:spPr>
          <a:xfrm>
            <a:off x="533400" y="2404288"/>
            <a:ext cx="88392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>
                <a:solidFill>
                  <a:schemeClr val="bg1"/>
                </a:solidFill>
              </a:rPr>
              <a:t>1. Два ключа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Публичный (открытый) ключ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Приватный (закрытый) ключ</a:t>
            </a:r>
          </a:p>
          <a:p>
            <a:endParaRPr lang="ru-RU" sz="2500" dirty="0">
              <a:solidFill>
                <a:schemeClr val="bg1"/>
              </a:solidFill>
            </a:endParaRPr>
          </a:p>
          <a:p>
            <a:r>
              <a:rPr lang="ru-RU" sz="2500" dirty="0">
                <a:solidFill>
                  <a:schemeClr val="bg1"/>
                </a:solidFill>
              </a:rPr>
              <a:t>2. Процесс: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Шифрование: текст + публичный ключ → </a:t>
            </a:r>
            <a:r>
              <a:rPr lang="ru-RU" sz="2500" dirty="0" err="1">
                <a:solidFill>
                  <a:schemeClr val="bg1"/>
                </a:solidFill>
              </a:rPr>
              <a:t>шифротекст</a:t>
            </a:r>
            <a:endParaRPr lang="ru-RU" sz="2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Дешифрование: </a:t>
            </a:r>
            <a:r>
              <a:rPr lang="ru-RU" sz="2500" dirty="0" err="1">
                <a:solidFill>
                  <a:schemeClr val="bg1"/>
                </a:solidFill>
              </a:rPr>
              <a:t>шифротекст</a:t>
            </a:r>
            <a:r>
              <a:rPr lang="ru-RU" sz="2500" dirty="0">
                <a:solidFill>
                  <a:schemeClr val="bg1"/>
                </a:solidFill>
              </a:rPr>
              <a:t> + приватный ключ → текст</a:t>
            </a:r>
          </a:p>
          <a:p>
            <a:endParaRPr lang="ru-RU" sz="2500" dirty="0">
              <a:solidFill>
                <a:schemeClr val="bg1"/>
              </a:solidFill>
            </a:endParaRPr>
          </a:p>
          <a:p>
            <a:r>
              <a:rPr lang="ru-RU" sz="2500" dirty="0">
                <a:solidFill>
                  <a:schemeClr val="bg1"/>
                </a:solidFill>
              </a:rPr>
              <a:t>3. Особенности: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Что зашифровано публичным ключом → расшифровывается приватным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И наоборот (для подписей)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Ключи математически связаны, но один нельзя получить из другого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0C1CCF4-CC25-95B0-59A1-B35B04A0A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813" y="2705100"/>
            <a:ext cx="8634335" cy="4114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E15BAB7-6914-089B-53B7-8F4E06E9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2933700"/>
            <a:ext cx="9628682" cy="3124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78FA8C-E593-780D-0CE3-B5A1ACFD3C2E}"/>
              </a:ext>
            </a:extLst>
          </p:cNvPr>
          <p:cNvSpPr txBox="1"/>
          <p:nvPr/>
        </p:nvSpPr>
        <p:spPr>
          <a:xfrm>
            <a:off x="0" y="495300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Алгоритм </a:t>
            </a:r>
            <a:r>
              <a:rPr lang="en-US" sz="4000" dirty="0">
                <a:solidFill>
                  <a:schemeClr val="bg1"/>
                </a:solidFill>
              </a:rPr>
              <a:t>RSA</a:t>
            </a:r>
            <a:r>
              <a:rPr lang="ru-RU" sz="4000" dirty="0">
                <a:solidFill>
                  <a:schemeClr val="bg1"/>
                </a:solidFill>
              </a:rPr>
              <a:t> для асимметричного шифрования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5D924A-7132-A457-ED88-97561AC7698E}"/>
              </a:ext>
            </a:extLst>
          </p:cNvPr>
          <p:cNvSpPr txBox="1"/>
          <p:nvPr/>
        </p:nvSpPr>
        <p:spPr>
          <a:xfrm>
            <a:off x="8382000" y="2324100"/>
            <a:ext cx="4204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>
                <a:solidFill>
                  <a:schemeClr val="bg1"/>
                </a:solidFill>
              </a:rPr>
              <a:t>Шифрока</a:t>
            </a:r>
            <a:r>
              <a:rPr lang="ru-RU" sz="2400" dirty="0">
                <a:solidFill>
                  <a:schemeClr val="bg1"/>
                </a:solidFill>
              </a:rPr>
              <a:t> и дешифровка чисел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F9E8CB-D235-EB3F-CE5C-BF74BC28DEF4}"/>
              </a:ext>
            </a:extLst>
          </p:cNvPr>
          <p:cNvSpPr txBox="1"/>
          <p:nvPr/>
        </p:nvSpPr>
        <p:spPr>
          <a:xfrm>
            <a:off x="457200" y="1333500"/>
            <a:ext cx="9143850" cy="8165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ru-RU" sz="2200" b="1" dirty="0">
                <a:solidFill>
                  <a:schemeClr val="bg1"/>
                </a:solidFill>
              </a:rPr>
              <a:t>Принцип работы </a:t>
            </a:r>
            <a:r>
              <a:rPr lang="en" sz="2200" b="1" dirty="0">
                <a:solidFill>
                  <a:schemeClr val="bg1"/>
                </a:solidFill>
              </a:rPr>
              <a:t>RSA:</a:t>
            </a:r>
            <a:endParaRPr lang="ru-RU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ru-RU" sz="2200" dirty="0">
                <a:solidFill>
                  <a:schemeClr val="bg1"/>
                </a:solidFill>
              </a:rPr>
              <a:t>1</a:t>
            </a:r>
            <a:r>
              <a:rPr lang="en-US" sz="2200" dirty="0">
                <a:solidFill>
                  <a:schemeClr val="bg1"/>
                </a:solidFill>
              </a:rPr>
              <a:t>. </a:t>
            </a:r>
            <a:r>
              <a:rPr lang="ru-RU" sz="2200" dirty="0">
                <a:solidFill>
                  <a:schemeClr val="bg1"/>
                </a:solidFill>
              </a:rPr>
              <a:t>Генерируем ключи: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200" dirty="0" err="1">
                <a:solidFill>
                  <a:schemeClr val="bg1"/>
                </a:solidFill>
              </a:rPr>
              <a:t>p,q</a:t>
            </a:r>
            <a:r>
              <a:rPr lang="en" sz="2200" dirty="0">
                <a:solidFill>
                  <a:schemeClr val="bg1"/>
                </a:solidFill>
              </a:rPr>
              <a:t> - </a:t>
            </a:r>
            <a:r>
              <a:rPr lang="ru-RU" sz="2200" dirty="0">
                <a:solidFill>
                  <a:schemeClr val="bg1"/>
                </a:solidFill>
              </a:rPr>
              <a:t>большие простые числа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chemeClr val="bg1"/>
                </a:solidFill>
              </a:rPr>
              <a:t>n = </a:t>
            </a:r>
            <a:r>
              <a:rPr lang="en" sz="2200" dirty="0" err="1">
                <a:solidFill>
                  <a:schemeClr val="bg1"/>
                </a:solidFill>
              </a:rPr>
              <a:t>p×q</a:t>
            </a:r>
            <a:endParaRPr lang="en" sz="22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chemeClr val="bg1"/>
                </a:solidFill>
              </a:rPr>
              <a:t>e - </a:t>
            </a:r>
            <a:r>
              <a:rPr lang="ru-RU" sz="2200" dirty="0">
                <a:solidFill>
                  <a:schemeClr val="bg1"/>
                </a:solidFill>
              </a:rPr>
              <a:t>публичное число (обычно 65537)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chemeClr val="bg1"/>
                </a:solidFill>
              </a:rPr>
              <a:t>d = 1/e mod (p-1)(q-1)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</a:rPr>
              <a:t>2. </a:t>
            </a:r>
            <a:r>
              <a:rPr lang="ru-RU" sz="2200" dirty="0">
                <a:solidFill>
                  <a:schemeClr val="bg1"/>
                </a:solidFill>
              </a:rPr>
              <a:t>Публичный ключ = (</a:t>
            </a:r>
            <a:r>
              <a:rPr lang="en" sz="2200" dirty="0" err="1">
                <a:solidFill>
                  <a:schemeClr val="bg1"/>
                </a:solidFill>
              </a:rPr>
              <a:t>e,n</a:t>
            </a:r>
            <a:r>
              <a:rPr lang="en" sz="2200" dirty="0">
                <a:solidFill>
                  <a:schemeClr val="bg1"/>
                </a:solidFill>
              </a:rPr>
              <a:t>) - </a:t>
            </a:r>
            <a:r>
              <a:rPr lang="ru-RU" sz="2200" dirty="0">
                <a:solidFill>
                  <a:schemeClr val="bg1"/>
                </a:solidFill>
              </a:rPr>
              <a:t>даём всем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</a:rPr>
              <a:t>3. </a:t>
            </a:r>
            <a:r>
              <a:rPr lang="ru-RU" sz="2200" dirty="0">
                <a:solidFill>
                  <a:schemeClr val="bg1"/>
                </a:solidFill>
              </a:rPr>
              <a:t>Приватный ключ = (</a:t>
            </a:r>
            <a:r>
              <a:rPr lang="en" sz="2200" dirty="0" err="1">
                <a:solidFill>
                  <a:schemeClr val="bg1"/>
                </a:solidFill>
              </a:rPr>
              <a:t>d,n</a:t>
            </a:r>
            <a:r>
              <a:rPr lang="en" sz="2200" dirty="0">
                <a:solidFill>
                  <a:schemeClr val="bg1"/>
                </a:solidFill>
              </a:rPr>
              <a:t>) - </a:t>
            </a:r>
            <a:r>
              <a:rPr lang="ru-RU" sz="2200" dirty="0">
                <a:solidFill>
                  <a:schemeClr val="bg1"/>
                </a:solidFill>
              </a:rPr>
              <a:t>храним в секрете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</a:rPr>
              <a:t>4. </a:t>
            </a:r>
            <a:r>
              <a:rPr lang="ru-RU" sz="2200" dirty="0">
                <a:solidFill>
                  <a:schemeClr val="bg1"/>
                </a:solidFill>
              </a:rPr>
              <a:t>Шифрование:</a:t>
            </a:r>
          </a:p>
          <a:p>
            <a:pPr lvl="1">
              <a:lnSpc>
                <a:spcPct val="150000"/>
              </a:lnSpc>
            </a:pPr>
            <a:r>
              <a:rPr lang="ru-RU" sz="2200" dirty="0">
                <a:solidFill>
                  <a:schemeClr val="bg1"/>
                </a:solidFill>
              </a:rPr>
              <a:t>Зашифровать = сообщение^</a:t>
            </a:r>
            <a:r>
              <a:rPr lang="en" sz="2200" dirty="0">
                <a:solidFill>
                  <a:schemeClr val="bg1"/>
                </a:solidFill>
              </a:rPr>
              <a:t>e mod n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</a:rPr>
              <a:t>5. </a:t>
            </a:r>
            <a:r>
              <a:rPr lang="ru-RU" sz="2200" dirty="0">
                <a:solidFill>
                  <a:schemeClr val="bg1"/>
                </a:solidFill>
              </a:rPr>
              <a:t>Дешифрование:</a:t>
            </a:r>
          </a:p>
          <a:p>
            <a:pPr lvl="1">
              <a:lnSpc>
                <a:spcPct val="150000"/>
              </a:lnSpc>
            </a:pPr>
            <a:r>
              <a:rPr lang="ru-RU" sz="2200" dirty="0">
                <a:solidFill>
                  <a:schemeClr val="bg1"/>
                </a:solidFill>
              </a:rPr>
              <a:t>Расшифровать = </a:t>
            </a:r>
            <a:r>
              <a:rPr lang="ru-RU" sz="2200" dirty="0" err="1">
                <a:solidFill>
                  <a:schemeClr val="bg1"/>
                </a:solidFill>
              </a:rPr>
              <a:t>шифротекст</a:t>
            </a:r>
            <a:r>
              <a:rPr lang="ru-RU" sz="2200" dirty="0">
                <a:solidFill>
                  <a:schemeClr val="bg1"/>
                </a:solidFill>
              </a:rPr>
              <a:t>^</a:t>
            </a:r>
            <a:r>
              <a:rPr lang="en" sz="2200" dirty="0">
                <a:solidFill>
                  <a:schemeClr val="bg1"/>
                </a:solidFill>
              </a:rPr>
              <a:t>d mod n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</a:rPr>
              <a:t>6. </a:t>
            </a:r>
            <a:r>
              <a:rPr lang="ru-RU" sz="2200" dirty="0">
                <a:solidFill>
                  <a:schemeClr val="bg1"/>
                </a:solidFill>
              </a:rPr>
              <a:t>Магия:</a:t>
            </a:r>
          </a:p>
          <a:p>
            <a:pPr lvl="1">
              <a:lnSpc>
                <a:spcPct val="150000"/>
              </a:lnSpc>
            </a:pPr>
            <a:r>
              <a:rPr lang="ru-RU" sz="2200" dirty="0">
                <a:solidFill>
                  <a:schemeClr val="bg1"/>
                </a:solidFill>
              </a:rPr>
              <a:t>(сообщение^</a:t>
            </a:r>
            <a:r>
              <a:rPr lang="en" sz="2200" dirty="0">
                <a:solidFill>
                  <a:schemeClr val="bg1"/>
                </a:solidFill>
              </a:rPr>
              <a:t>e)^d mod n = </a:t>
            </a:r>
            <a:r>
              <a:rPr lang="ru-RU" sz="2200" dirty="0">
                <a:solidFill>
                  <a:schemeClr val="bg1"/>
                </a:solidFill>
              </a:rPr>
              <a:t>сообщение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</a:rPr>
              <a:t>7. </a:t>
            </a:r>
            <a:r>
              <a:rPr lang="ru-RU" sz="2200" dirty="0">
                <a:solidFill>
                  <a:schemeClr val="bg1"/>
                </a:solidFill>
              </a:rPr>
              <a:t>Безопасность:</a:t>
            </a:r>
          </a:p>
          <a:p>
            <a:pPr lvl="1">
              <a:lnSpc>
                <a:spcPct val="150000"/>
              </a:lnSpc>
            </a:pPr>
            <a:r>
              <a:rPr lang="ru-RU" sz="2200" dirty="0">
                <a:solidFill>
                  <a:schemeClr val="bg1"/>
                </a:solidFill>
              </a:rPr>
              <a:t>Нельзя найти </a:t>
            </a:r>
            <a:r>
              <a:rPr lang="en" sz="2200" dirty="0">
                <a:solidFill>
                  <a:schemeClr val="bg1"/>
                </a:solidFill>
              </a:rPr>
              <a:t>d </a:t>
            </a:r>
            <a:r>
              <a:rPr lang="ru-RU" sz="2200" dirty="0">
                <a:solidFill>
                  <a:schemeClr val="bg1"/>
                </a:solidFill>
              </a:rPr>
              <a:t>без </a:t>
            </a:r>
            <a:r>
              <a:rPr lang="en" sz="2200" dirty="0">
                <a:solidFill>
                  <a:schemeClr val="bg1"/>
                </a:solidFill>
              </a:rPr>
              <a:t>p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" sz="2200" dirty="0">
                <a:solidFill>
                  <a:schemeClr val="bg1"/>
                </a:solidFill>
              </a:rPr>
              <a:t>q, </a:t>
            </a:r>
            <a:r>
              <a:rPr lang="ru-RU" sz="2200" dirty="0">
                <a:solidFill>
                  <a:schemeClr val="bg1"/>
                </a:solidFill>
              </a:rPr>
              <a:t>а разложить </a:t>
            </a:r>
            <a:r>
              <a:rPr lang="en" sz="2200" dirty="0">
                <a:solidFill>
                  <a:schemeClr val="bg1"/>
                </a:solidFill>
              </a:rPr>
              <a:t>n </a:t>
            </a:r>
            <a:r>
              <a:rPr lang="ru-RU" sz="2200" dirty="0">
                <a:solidFill>
                  <a:schemeClr val="bg1"/>
                </a:solidFill>
              </a:rPr>
              <a:t>на множители - очень сложно.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5388B-D089-3CEA-3ED3-176FD8DDA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B9AEFB5-241C-D635-EBE2-BDC5D370324E}"/>
              </a:ext>
            </a:extLst>
          </p:cNvPr>
          <p:cNvSpPr/>
          <p:nvPr/>
        </p:nvSpPr>
        <p:spPr>
          <a:xfrm>
            <a:off x="-16330" y="0"/>
            <a:ext cx="1845672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A38F08-3E74-3DF1-2E92-558C1FBF0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771900"/>
            <a:ext cx="7772400" cy="21863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85E749-5A43-C233-8611-FEDF19F43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14" y="2933700"/>
            <a:ext cx="7772400" cy="4929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9280C3-821B-31CC-B01D-F375BEAFD11D}"/>
              </a:ext>
            </a:extLst>
          </p:cNvPr>
          <p:cNvSpPr txBox="1"/>
          <p:nvPr/>
        </p:nvSpPr>
        <p:spPr>
          <a:xfrm>
            <a:off x="0" y="495300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Алгоритм </a:t>
            </a:r>
            <a:r>
              <a:rPr lang="en-US" sz="4000" dirty="0">
                <a:solidFill>
                  <a:schemeClr val="bg1"/>
                </a:solidFill>
              </a:rPr>
              <a:t>RSA</a:t>
            </a:r>
            <a:r>
              <a:rPr lang="ru-RU" sz="4000" dirty="0">
                <a:solidFill>
                  <a:schemeClr val="bg1"/>
                </a:solidFill>
              </a:rPr>
              <a:t> для асимметричного шифрования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55177B-FB7D-0CF2-153B-DFD9DA6094AA}"/>
              </a:ext>
            </a:extLst>
          </p:cNvPr>
          <p:cNvSpPr txBox="1"/>
          <p:nvPr/>
        </p:nvSpPr>
        <p:spPr>
          <a:xfrm>
            <a:off x="914400" y="3086100"/>
            <a:ext cx="457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Шифровка строки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2FF26-A386-6881-49D0-E0D623DD78E2}"/>
              </a:ext>
            </a:extLst>
          </p:cNvPr>
          <p:cNvSpPr txBox="1"/>
          <p:nvPr/>
        </p:nvSpPr>
        <p:spPr>
          <a:xfrm>
            <a:off x="9906000" y="2210544"/>
            <a:ext cx="51598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Дешифровка строки</a:t>
            </a:r>
          </a:p>
        </p:txBody>
      </p:sp>
    </p:spTree>
    <p:extLst>
      <p:ext uri="{BB962C8B-B14F-4D97-AF65-F5344CB8AC3E}">
        <p14:creationId xmlns:p14="http://schemas.microsoft.com/office/powerpoint/2010/main" val="224567376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BFCBA07-74F6-CA58-E811-5C4DB4131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98" y="2742269"/>
            <a:ext cx="10562116" cy="48024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0C3DAF-6258-7BD4-65A4-B1216CD68828}"/>
              </a:ext>
            </a:extLst>
          </p:cNvPr>
          <p:cNvSpPr txBox="1"/>
          <p:nvPr/>
        </p:nvSpPr>
        <p:spPr>
          <a:xfrm>
            <a:off x="0" y="673539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latin typeface="Helvetica" pitchFamily="2" charset="0"/>
              </a:rPr>
              <a:t>СИММЕТРИЧНОЕ ШИФРОВАНЕ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3717685-6B0C-F250-AB37-10E085689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работы применяется всего один пароль. Происходит всё следующим образом: 1. Существует некий математический алгоритм шифрования. 2. На его вход подаётся текст и пароль. 3. На выходе получаем зашифрованный текст. 4. Если хотим получить исходный текст, применяется тот же самый пароль, но с алгоритмом дешифрования.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92C25F-D1AA-9454-CE2D-68709F02A32C}"/>
              </a:ext>
            </a:extLst>
          </p:cNvPr>
          <p:cNvSpPr txBox="1"/>
          <p:nvPr/>
        </p:nvSpPr>
        <p:spPr>
          <a:xfrm>
            <a:off x="609600" y="2780369"/>
            <a:ext cx="7116284" cy="4470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  <a:latin typeface="Helvetica" pitchFamily="2" charset="0"/>
              </a:rPr>
              <a:t>Для работы применяется всего один пароль. Происходит всё следующим образом: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  <a:latin typeface="Helvetica" pitchFamily="2" charset="0"/>
              </a:rPr>
              <a:t>1.  Существует алгоритм шифрования.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  <a:latin typeface="Helvetica" pitchFamily="2" charset="0"/>
              </a:rPr>
              <a:t>2.  На его вход подаётся текст и ключ.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  <a:latin typeface="Helvetica" pitchFamily="2" charset="0"/>
              </a:rPr>
              <a:t>3.  На выходе получаем зашифрованный текст.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  <a:latin typeface="Helvetica" pitchFamily="2" charset="0"/>
              </a:rPr>
              <a:t>4.  Если хотим получить исходный текст, применяется тот же самый ключ, но с алгоритмом дешифрования.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9760D82F-247B-B77D-87CE-BB536A186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работы применяется всего один пароль. Происходит всё следующим образом: 1. Существует некий математический алгоритм шифрования. 2. На его вход подаётся текст и пароль. 3. На выходе получаем зашифрованный текст. 4. Если хотим получить исходный текст, применяется тот же самый пароль, но с алгоритмом дешифрования.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6D4C657E-1217-E398-E698-991873FD9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работы применяется всего один пароль. Происходит всё следующим образом: 1. Существует некий математический алгоритм шифрования. 2. На его вход подаётся текст и пароль. 3. На выходе получаем зашифрованный текст. 4. Если хотим получить исходный текст, применяется тот же самый пароль, но с алгоритмом дешифрования.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26EA611E-0DB8-D101-2C84-27DAAB91A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Для работы применяется всего один пароль. Происходит всё следующим образом: 1. Существует некий математический алгоритм шифрования. 2. На его вход подаётся текст и пароль. 3. На выходе получаем зашифрованный текст. 4. Если хотим получить исходный текст, применяется тот же самый пароль, но с алгоритмом дешифрования.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AB0C1D7-3F7E-EE87-A5CC-1FB80177617C}"/>
              </a:ext>
            </a:extLst>
          </p:cNvPr>
          <p:cNvSpPr/>
          <p:nvPr/>
        </p:nvSpPr>
        <p:spPr>
          <a:xfrm>
            <a:off x="-16330" y="0"/>
            <a:ext cx="1845672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84163C-8D83-8ABD-806D-D54319594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600700"/>
            <a:ext cx="6019800" cy="24251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3A28F06-4260-7AD1-8BF4-E950D651A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57" y="5600701"/>
            <a:ext cx="5525585" cy="24251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199145-774C-56F4-FA20-956CEB273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099" y="5600700"/>
            <a:ext cx="5498814" cy="242511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895C0BD-56C2-98AF-97DF-76FCF0542E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81300"/>
            <a:ext cx="13714922" cy="218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05C49A-300F-DB4B-3307-6DF50410D58A}"/>
              </a:ext>
            </a:extLst>
          </p:cNvPr>
          <p:cNvSpPr txBox="1"/>
          <p:nvPr/>
        </p:nvSpPr>
        <p:spPr>
          <a:xfrm>
            <a:off x="-16329" y="723900"/>
            <a:ext cx="1845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ТЕСТИРОВАНИЕ АЛГОРИТМА </a:t>
            </a:r>
            <a:r>
              <a:rPr lang="en-US" sz="4000" b="1" dirty="0">
                <a:solidFill>
                  <a:schemeClr val="bg1"/>
                </a:solidFill>
              </a:rPr>
              <a:t>RSA</a:t>
            </a:r>
            <a:endParaRPr lang="ru-RU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508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2C2EEA9-DFF8-941F-728B-A544E770B1E0}"/>
              </a:ext>
            </a:extLst>
          </p:cNvPr>
          <p:cNvSpPr/>
          <p:nvPr/>
        </p:nvSpPr>
        <p:spPr>
          <a:xfrm>
            <a:off x="0" y="-419100"/>
            <a:ext cx="18288000" cy="107442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BD87F-228B-B2EC-ED50-4AC672571BF1}"/>
              </a:ext>
            </a:extLst>
          </p:cNvPr>
          <p:cNvSpPr txBox="1"/>
          <p:nvPr/>
        </p:nvSpPr>
        <p:spPr>
          <a:xfrm>
            <a:off x="288471" y="1288279"/>
            <a:ext cx="8839200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>
                <a:solidFill>
                  <a:schemeClr val="bg1"/>
                </a:solidFill>
              </a:rPr>
              <a:t>Принцип работы</a:t>
            </a:r>
            <a:r>
              <a:rPr lang="en-US" sz="2500" dirty="0">
                <a:solidFill>
                  <a:schemeClr val="bg1"/>
                </a:solidFill>
              </a:rPr>
              <a:t>:</a:t>
            </a:r>
          </a:p>
          <a:p>
            <a:r>
              <a:rPr lang="ru-RU" sz="2500" dirty="0">
                <a:solidFill>
                  <a:schemeClr val="bg1"/>
                </a:solidFill>
              </a:rPr>
              <a:t>1. Два ключа:</a:t>
            </a:r>
          </a:p>
          <a:p>
            <a:r>
              <a:rPr lang="ru-RU" sz="2500" dirty="0">
                <a:solidFill>
                  <a:schemeClr val="bg1"/>
                </a:solidFill>
              </a:rPr>
              <a:t>Открытый: (</a:t>
            </a:r>
            <a:r>
              <a:rPr lang="en" sz="2500" dirty="0">
                <a:solidFill>
                  <a:schemeClr val="bg1"/>
                </a:solidFill>
              </a:rPr>
              <a:t>p, g, y) - </a:t>
            </a:r>
            <a:r>
              <a:rPr lang="ru-RU" sz="2500" dirty="0">
                <a:solidFill>
                  <a:schemeClr val="bg1"/>
                </a:solidFill>
              </a:rPr>
              <a:t>можно всем</a:t>
            </a:r>
          </a:p>
          <a:p>
            <a:r>
              <a:rPr lang="ru-RU" sz="2500" dirty="0">
                <a:solidFill>
                  <a:schemeClr val="bg1"/>
                </a:solidFill>
              </a:rPr>
              <a:t>Закрытый: </a:t>
            </a:r>
            <a:r>
              <a:rPr lang="en" sz="2500" dirty="0">
                <a:solidFill>
                  <a:schemeClr val="bg1"/>
                </a:solidFill>
              </a:rPr>
              <a:t>x - </a:t>
            </a:r>
            <a:r>
              <a:rPr lang="ru-RU" sz="2500" dirty="0">
                <a:solidFill>
                  <a:schemeClr val="bg1"/>
                </a:solidFill>
              </a:rPr>
              <a:t>только получателю</a:t>
            </a:r>
            <a:endParaRPr lang="en-US" sz="2500" dirty="0">
              <a:solidFill>
                <a:schemeClr val="bg1"/>
              </a:solidFill>
            </a:endParaRPr>
          </a:p>
          <a:p>
            <a:endParaRPr lang="ru-RU" sz="2500" dirty="0">
              <a:solidFill>
                <a:schemeClr val="bg1"/>
              </a:solidFill>
            </a:endParaRPr>
          </a:p>
          <a:p>
            <a:r>
              <a:rPr lang="ru-RU" sz="2500" dirty="0">
                <a:solidFill>
                  <a:schemeClr val="bg1"/>
                </a:solidFill>
              </a:rPr>
              <a:t>2. Временный секрет:</a:t>
            </a:r>
          </a:p>
          <a:p>
            <a:r>
              <a:rPr lang="ru-RU" sz="2500" dirty="0">
                <a:solidFill>
                  <a:schemeClr val="bg1"/>
                </a:solidFill>
              </a:rPr>
              <a:t>Каждое сообщение шифруется со своим случайным </a:t>
            </a:r>
            <a:r>
              <a:rPr lang="en" sz="2500" dirty="0">
                <a:solidFill>
                  <a:schemeClr val="bg1"/>
                </a:solidFill>
              </a:rPr>
              <a:t>k</a:t>
            </a:r>
          </a:p>
          <a:p>
            <a:r>
              <a:rPr lang="en" sz="2500" dirty="0">
                <a:solidFill>
                  <a:schemeClr val="bg1"/>
                </a:solidFill>
              </a:rPr>
              <a:t>k ≠ </a:t>
            </a:r>
            <a:r>
              <a:rPr lang="ru-RU" sz="2500" dirty="0">
                <a:solidFill>
                  <a:schemeClr val="bg1"/>
                </a:solidFill>
              </a:rPr>
              <a:t>каждый раз, иначе нарушается безопасность</a:t>
            </a:r>
            <a:endParaRPr lang="en-US" sz="2500" dirty="0">
              <a:solidFill>
                <a:schemeClr val="bg1"/>
              </a:solidFill>
            </a:endParaRPr>
          </a:p>
          <a:p>
            <a:endParaRPr lang="ru-RU" sz="2500" dirty="0">
              <a:solidFill>
                <a:schemeClr val="bg1"/>
              </a:solidFill>
            </a:endParaRPr>
          </a:p>
          <a:p>
            <a:r>
              <a:rPr lang="ru-RU" sz="2500" dirty="0">
                <a:solidFill>
                  <a:schemeClr val="bg1"/>
                </a:solidFill>
              </a:rPr>
              <a:t>3. Общий секрет Диффи-Хеллмана:</a:t>
            </a:r>
          </a:p>
          <a:p>
            <a:r>
              <a:rPr lang="ru-RU" sz="2500" dirty="0">
                <a:solidFill>
                  <a:schemeClr val="bg1"/>
                </a:solidFill>
              </a:rPr>
              <a:t>Отправитель: </a:t>
            </a:r>
            <a:r>
              <a:rPr lang="en" sz="2500" dirty="0" err="1">
                <a:solidFill>
                  <a:schemeClr val="bg1"/>
                </a:solidFill>
              </a:rPr>
              <a:t>y^k</a:t>
            </a:r>
            <a:r>
              <a:rPr lang="en" sz="2500" dirty="0">
                <a:solidFill>
                  <a:schemeClr val="bg1"/>
                </a:solidFill>
              </a:rPr>
              <a:t> = (</a:t>
            </a:r>
            <a:r>
              <a:rPr lang="en" sz="2500" dirty="0" err="1">
                <a:solidFill>
                  <a:schemeClr val="bg1"/>
                </a:solidFill>
              </a:rPr>
              <a:t>g^x</a:t>
            </a:r>
            <a:r>
              <a:rPr lang="en" sz="2500" dirty="0">
                <a:solidFill>
                  <a:schemeClr val="bg1"/>
                </a:solidFill>
              </a:rPr>
              <a:t>)^k mod p</a:t>
            </a:r>
          </a:p>
          <a:p>
            <a:r>
              <a:rPr lang="ru-RU" sz="2500" dirty="0">
                <a:solidFill>
                  <a:schemeClr val="bg1"/>
                </a:solidFill>
              </a:rPr>
              <a:t>Получатель: </a:t>
            </a:r>
            <a:r>
              <a:rPr lang="en" sz="2500" dirty="0" err="1">
                <a:solidFill>
                  <a:schemeClr val="bg1"/>
                </a:solidFill>
              </a:rPr>
              <a:t>a^x</a:t>
            </a:r>
            <a:r>
              <a:rPr lang="en" sz="2500" dirty="0">
                <a:solidFill>
                  <a:schemeClr val="bg1"/>
                </a:solidFill>
              </a:rPr>
              <a:t> = (</a:t>
            </a:r>
            <a:r>
              <a:rPr lang="en" sz="2500" dirty="0" err="1">
                <a:solidFill>
                  <a:schemeClr val="bg1"/>
                </a:solidFill>
              </a:rPr>
              <a:t>g^k</a:t>
            </a:r>
            <a:r>
              <a:rPr lang="en" sz="2500" dirty="0">
                <a:solidFill>
                  <a:schemeClr val="bg1"/>
                </a:solidFill>
              </a:rPr>
              <a:t>)^x mod p</a:t>
            </a:r>
          </a:p>
          <a:p>
            <a:r>
              <a:rPr lang="ru-RU" sz="2500" dirty="0">
                <a:solidFill>
                  <a:schemeClr val="bg1"/>
                </a:solidFill>
              </a:rPr>
              <a:t>Результат одинаков: </a:t>
            </a:r>
            <a:r>
              <a:rPr lang="en" sz="2500" dirty="0">
                <a:solidFill>
                  <a:schemeClr val="bg1"/>
                </a:solidFill>
              </a:rPr>
              <a:t>g^(</a:t>
            </a:r>
            <a:r>
              <a:rPr lang="en" sz="2500" dirty="0" err="1">
                <a:solidFill>
                  <a:schemeClr val="bg1"/>
                </a:solidFill>
              </a:rPr>
              <a:t>xk</a:t>
            </a:r>
            <a:r>
              <a:rPr lang="en" sz="2500" dirty="0">
                <a:solidFill>
                  <a:schemeClr val="bg1"/>
                </a:solidFill>
              </a:rPr>
              <a:t>) mod p</a:t>
            </a:r>
          </a:p>
          <a:p>
            <a:endParaRPr lang="en" sz="2500" dirty="0">
              <a:solidFill>
                <a:schemeClr val="bg1"/>
              </a:solidFill>
            </a:endParaRPr>
          </a:p>
          <a:p>
            <a:r>
              <a:rPr lang="en" sz="2500" dirty="0">
                <a:solidFill>
                  <a:schemeClr val="bg1"/>
                </a:solidFill>
              </a:rPr>
              <a:t>4. </a:t>
            </a:r>
            <a:r>
              <a:rPr lang="ru-RU" sz="2500" dirty="0">
                <a:solidFill>
                  <a:schemeClr val="bg1"/>
                </a:solidFill>
              </a:rPr>
              <a:t>Маскирование сообщения:</a:t>
            </a:r>
          </a:p>
          <a:p>
            <a:r>
              <a:rPr lang="ru-RU" sz="2500" dirty="0">
                <a:solidFill>
                  <a:schemeClr val="bg1"/>
                </a:solidFill>
              </a:rPr>
              <a:t>Сообщение × на общий секрет = шифрование</a:t>
            </a:r>
          </a:p>
          <a:p>
            <a:r>
              <a:rPr lang="ru-RU" sz="2500" dirty="0" err="1">
                <a:solidFill>
                  <a:schemeClr val="bg1"/>
                </a:solidFill>
              </a:rPr>
              <a:t>Шифротекст</a:t>
            </a:r>
            <a:r>
              <a:rPr lang="ru-RU" sz="2500" dirty="0">
                <a:solidFill>
                  <a:schemeClr val="bg1"/>
                </a:solidFill>
              </a:rPr>
              <a:t> ÷ на общий секрет = дешифрование</a:t>
            </a:r>
            <a:endParaRPr lang="en-US" sz="2500" dirty="0">
              <a:solidFill>
                <a:schemeClr val="bg1"/>
              </a:solidFill>
            </a:endParaRPr>
          </a:p>
          <a:p>
            <a:endParaRPr lang="ru-RU" sz="2500" dirty="0">
              <a:solidFill>
                <a:schemeClr val="bg1"/>
              </a:solidFill>
            </a:endParaRPr>
          </a:p>
          <a:p>
            <a:r>
              <a:rPr lang="ru-RU" sz="2500" dirty="0">
                <a:solidFill>
                  <a:schemeClr val="bg1"/>
                </a:solidFill>
              </a:rPr>
              <a:t>5. Математическая основа:</a:t>
            </a:r>
          </a:p>
          <a:p>
            <a:r>
              <a:rPr lang="ru-RU" sz="2500" dirty="0">
                <a:solidFill>
                  <a:schemeClr val="bg1"/>
                </a:solidFill>
              </a:rPr>
              <a:t>Сложность задачи дискретного логарифма</a:t>
            </a:r>
          </a:p>
          <a:p>
            <a:r>
              <a:rPr lang="ru-RU" sz="2500" dirty="0">
                <a:solidFill>
                  <a:schemeClr val="bg1"/>
                </a:solidFill>
              </a:rPr>
              <a:t>Нельзя вычислить </a:t>
            </a:r>
            <a:r>
              <a:rPr lang="en" sz="2500" dirty="0">
                <a:solidFill>
                  <a:schemeClr val="bg1"/>
                </a:solidFill>
              </a:rPr>
              <a:t>x </a:t>
            </a:r>
            <a:r>
              <a:rPr lang="ru-RU" sz="2500" dirty="0">
                <a:solidFill>
                  <a:schemeClr val="bg1"/>
                </a:solidFill>
              </a:rPr>
              <a:t>из </a:t>
            </a:r>
            <a:r>
              <a:rPr lang="en" sz="2500" dirty="0">
                <a:solidFill>
                  <a:schemeClr val="bg1"/>
                </a:solidFill>
              </a:rPr>
              <a:t>y = </a:t>
            </a:r>
            <a:r>
              <a:rPr lang="en" sz="2500" dirty="0" err="1">
                <a:solidFill>
                  <a:schemeClr val="bg1"/>
                </a:solidFill>
              </a:rPr>
              <a:t>g^x</a:t>
            </a:r>
            <a:r>
              <a:rPr lang="en" sz="2500" dirty="0">
                <a:solidFill>
                  <a:schemeClr val="bg1"/>
                </a:solidFill>
              </a:rPr>
              <a:t> mod p</a:t>
            </a:r>
          </a:p>
          <a:p>
            <a:r>
              <a:rPr lang="ru-RU" sz="2500" dirty="0">
                <a:solidFill>
                  <a:schemeClr val="bg1"/>
                </a:solidFill>
              </a:rPr>
              <a:t>Нельзя вычислить </a:t>
            </a:r>
            <a:r>
              <a:rPr lang="en" sz="2500" dirty="0">
                <a:solidFill>
                  <a:schemeClr val="bg1"/>
                </a:solidFill>
              </a:rPr>
              <a:t>k </a:t>
            </a:r>
            <a:r>
              <a:rPr lang="ru-RU" sz="2500" dirty="0">
                <a:solidFill>
                  <a:schemeClr val="bg1"/>
                </a:solidFill>
              </a:rPr>
              <a:t>из </a:t>
            </a:r>
            <a:r>
              <a:rPr lang="en" sz="2500" dirty="0">
                <a:solidFill>
                  <a:schemeClr val="bg1"/>
                </a:solidFill>
              </a:rPr>
              <a:t>a = </a:t>
            </a:r>
            <a:r>
              <a:rPr lang="en" sz="2500" dirty="0" err="1">
                <a:solidFill>
                  <a:schemeClr val="bg1"/>
                </a:solidFill>
              </a:rPr>
              <a:t>g^k</a:t>
            </a:r>
            <a:r>
              <a:rPr lang="en" sz="2500" dirty="0">
                <a:solidFill>
                  <a:schemeClr val="bg1"/>
                </a:solidFill>
              </a:rPr>
              <a:t> mod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2DE65-F518-C6AB-50AF-CE6C2489F5CB}"/>
              </a:ext>
            </a:extLst>
          </p:cNvPr>
          <p:cNvSpPr txBox="1"/>
          <p:nvPr/>
        </p:nvSpPr>
        <p:spPr>
          <a:xfrm>
            <a:off x="0" y="376045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Схема Эль-Гамаля для асимметричного шифрования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F509DB-908B-B2D7-C401-0E6F6E2F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2934554"/>
            <a:ext cx="7655712" cy="5480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D0390B-B087-50B9-837B-82B8BB6D71A5}"/>
              </a:ext>
            </a:extLst>
          </p:cNvPr>
          <p:cNvSpPr txBox="1"/>
          <p:nvPr/>
        </p:nvSpPr>
        <p:spPr>
          <a:xfrm>
            <a:off x="9133114" y="2400300"/>
            <a:ext cx="50400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Генерация ключей</a:t>
            </a:r>
          </a:p>
        </p:txBody>
      </p:sp>
    </p:spTree>
    <p:extLst>
      <p:ext uri="{BB962C8B-B14F-4D97-AF65-F5344CB8AC3E}">
        <p14:creationId xmlns:p14="http://schemas.microsoft.com/office/powerpoint/2010/main" val="2706340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A74D9A0-4E7E-F3FF-9D32-F5B3B317B4A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0195F5-3742-8144-7C4A-F2B1FB9CE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14700"/>
            <a:ext cx="9010361" cy="4343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3A3A5F-3051-3444-6CAF-EDE091010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3086100"/>
            <a:ext cx="7391400" cy="6098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60A060-7794-79FB-7128-7C3A18C38B6A}"/>
              </a:ext>
            </a:extLst>
          </p:cNvPr>
          <p:cNvSpPr txBox="1"/>
          <p:nvPr/>
        </p:nvSpPr>
        <p:spPr>
          <a:xfrm>
            <a:off x="0" y="376045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Схема Эль-Гамаля для асимметричного шифрования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8A6E4-40C1-2A64-4C37-86CD0E7655C8}"/>
              </a:ext>
            </a:extLst>
          </p:cNvPr>
          <p:cNvSpPr txBox="1"/>
          <p:nvPr/>
        </p:nvSpPr>
        <p:spPr>
          <a:xfrm>
            <a:off x="2133600" y="2628900"/>
            <a:ext cx="365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>
                <a:solidFill>
                  <a:schemeClr val="bg1"/>
                </a:solidFill>
              </a:rPr>
              <a:t>Функция шифрования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80A9D-D3F7-1C06-9C3B-EB6951E4D84A}"/>
              </a:ext>
            </a:extLst>
          </p:cNvPr>
          <p:cNvSpPr txBox="1"/>
          <p:nvPr/>
        </p:nvSpPr>
        <p:spPr>
          <a:xfrm>
            <a:off x="10428514" y="2374221"/>
            <a:ext cx="365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>
                <a:solidFill>
                  <a:schemeClr val="bg1"/>
                </a:solidFill>
              </a:rPr>
              <a:t>Функция дешифрования</a:t>
            </a:r>
          </a:p>
        </p:txBody>
      </p:sp>
    </p:spTree>
    <p:extLst>
      <p:ext uri="{BB962C8B-B14F-4D97-AF65-F5344CB8AC3E}">
        <p14:creationId xmlns:p14="http://schemas.microsoft.com/office/powerpoint/2010/main" val="110838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FE4198B-4DF7-AFDD-D175-9C52B6C7CF1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92CA8-6B22-F7DF-F59D-A718B19AEB29}"/>
              </a:ext>
            </a:extLst>
          </p:cNvPr>
          <p:cNvSpPr txBox="1"/>
          <p:nvPr/>
        </p:nvSpPr>
        <p:spPr>
          <a:xfrm>
            <a:off x="4156" y="647700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Тестирование Схемы Эль-Гамаля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CFB22F-DE0E-15FC-0BDB-E88E6FB65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833154"/>
            <a:ext cx="4025900" cy="6045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517CB2-CE4C-7B1A-5222-26A2B9108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4925380"/>
            <a:ext cx="8276094" cy="42735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F70904-E9BD-D136-4CA2-ABC94CAFF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710801"/>
            <a:ext cx="12192000" cy="19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4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9DAE0A3-3675-0909-3E5E-B20E02AA781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B87604-D599-C022-7E57-8941B5DA2EA7}"/>
              </a:ext>
            </a:extLst>
          </p:cNvPr>
          <p:cNvSpPr txBox="1"/>
          <p:nvPr/>
        </p:nvSpPr>
        <p:spPr>
          <a:xfrm>
            <a:off x="0" y="376045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Алгоритм </a:t>
            </a:r>
            <a:r>
              <a:rPr lang="en-US" sz="4000" dirty="0">
                <a:solidFill>
                  <a:schemeClr val="bg1"/>
                </a:solidFill>
              </a:rPr>
              <a:t>ECC </a:t>
            </a:r>
            <a:r>
              <a:rPr lang="ru-RU" sz="4000" dirty="0">
                <a:solidFill>
                  <a:schemeClr val="bg1"/>
                </a:solidFill>
              </a:rPr>
              <a:t>для асимметричного шифрования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DFF7C8-F3DE-43AD-35D7-2AF6A84BD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6819900"/>
            <a:ext cx="8174182" cy="2286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7E34BA-2381-CACC-B71F-535634C58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225799"/>
            <a:ext cx="7561684" cy="190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62EE23-5468-13C7-8B02-9A3ACF592961}"/>
              </a:ext>
            </a:extLst>
          </p:cNvPr>
          <p:cNvSpPr txBox="1"/>
          <p:nvPr/>
        </p:nvSpPr>
        <p:spPr>
          <a:xfrm>
            <a:off x="10533484" y="2459849"/>
            <a:ext cx="6172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Создание ключевой пары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47716-701F-7800-FD6B-B75A09ED1DC6}"/>
              </a:ext>
            </a:extLst>
          </p:cNvPr>
          <p:cNvSpPr txBox="1"/>
          <p:nvPr/>
        </p:nvSpPr>
        <p:spPr>
          <a:xfrm>
            <a:off x="9601200" y="6057900"/>
            <a:ext cx="845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Шифрование и дешифрование простым </a:t>
            </a:r>
            <a:r>
              <a:rPr lang="en-US" sz="3000" dirty="0">
                <a:solidFill>
                  <a:schemeClr val="bg1"/>
                </a:solidFill>
              </a:rPr>
              <a:t>XOR</a:t>
            </a:r>
            <a:endParaRPr lang="ru-RU" sz="3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2846DB-878C-6F21-98B8-C49AE5550FDC}"/>
              </a:ext>
            </a:extLst>
          </p:cNvPr>
          <p:cNvSpPr txBox="1"/>
          <p:nvPr/>
        </p:nvSpPr>
        <p:spPr>
          <a:xfrm>
            <a:off x="685800" y="2519398"/>
            <a:ext cx="84582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Создание ключей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Каждый пользователь выбирает секретное число (приватный ключ)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Вычисляет публичный ключ = секрет × </a:t>
            </a:r>
            <a:r>
              <a:rPr lang="ru-RU" sz="2400" dirty="0" err="1">
                <a:solidFill>
                  <a:schemeClr val="bg1"/>
                </a:solidFill>
              </a:rPr>
              <a:t>базовая_точка</a:t>
            </a:r>
            <a:endParaRPr lang="ru-RU" sz="2400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2. Обмен публичными ключами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Пользователи обмениваются публичными ключами</a:t>
            </a:r>
          </a:p>
          <a:p>
            <a:r>
              <a:rPr lang="ru-RU" sz="2400" dirty="0">
                <a:solidFill>
                  <a:schemeClr val="bg1"/>
                </a:solidFill>
              </a:rPr>
              <a:t>Сохраняют свои приватные ключи в секрете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3. Вычисление общего секрета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Пользователь 1: </a:t>
            </a:r>
            <a:r>
              <a:rPr lang="ru-RU" sz="2400" dirty="0" err="1">
                <a:solidFill>
                  <a:schemeClr val="bg1"/>
                </a:solidFill>
              </a:rPr>
              <a:t>его_секрет</a:t>
            </a:r>
            <a:r>
              <a:rPr lang="ru-RU" sz="2400" dirty="0">
                <a:solidFill>
                  <a:schemeClr val="bg1"/>
                </a:solidFill>
              </a:rPr>
              <a:t> × публичный_ключ_пользователя2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Пользователь 2: </a:t>
            </a:r>
            <a:r>
              <a:rPr lang="ru-RU" sz="2400" dirty="0" err="1">
                <a:solidFill>
                  <a:schemeClr val="bg1"/>
                </a:solidFill>
              </a:rPr>
              <a:t>его_секрет</a:t>
            </a:r>
            <a:r>
              <a:rPr lang="ru-RU" sz="2400" dirty="0">
                <a:solidFill>
                  <a:schemeClr val="bg1"/>
                </a:solidFill>
              </a:rPr>
              <a:t> × публичный_ключ_пользователя1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Получается одинаковое число (общий секрет)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4. Использование секрета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Общий секрет используется как ключ для </a:t>
            </a:r>
            <a:r>
              <a:rPr lang="en" sz="2400" dirty="0">
                <a:solidFill>
                  <a:schemeClr val="bg1"/>
                </a:solidFill>
              </a:rPr>
              <a:t>XOR </a:t>
            </a:r>
            <a:r>
              <a:rPr lang="ru-RU" sz="2400" dirty="0">
                <a:solidFill>
                  <a:schemeClr val="bg1"/>
                </a:solidFill>
              </a:rPr>
              <a:t>шифрования</a:t>
            </a:r>
          </a:p>
          <a:p>
            <a:r>
              <a:rPr lang="en" sz="2400" dirty="0">
                <a:solidFill>
                  <a:schemeClr val="bg1"/>
                </a:solidFill>
              </a:rPr>
              <a:t>XOR </a:t>
            </a:r>
            <a:r>
              <a:rPr lang="ru-RU" sz="2400" dirty="0">
                <a:solidFill>
                  <a:schemeClr val="bg1"/>
                </a:solidFill>
              </a:rPr>
              <a:t>шифрует сообщение: </a:t>
            </a:r>
            <a:r>
              <a:rPr lang="ru-RU" sz="2400" dirty="0" err="1">
                <a:solidFill>
                  <a:schemeClr val="bg1"/>
                </a:solidFill>
              </a:rPr>
              <a:t>каждый_символ</a:t>
            </a:r>
            <a:r>
              <a:rPr lang="ru-RU" sz="2400" dirty="0">
                <a:solidFill>
                  <a:schemeClr val="bg1"/>
                </a:solidFill>
              </a:rPr>
              <a:t> ^ секрет</a:t>
            </a:r>
          </a:p>
        </p:txBody>
      </p:sp>
    </p:spTree>
    <p:extLst>
      <p:ext uri="{BB962C8B-B14F-4D97-AF65-F5344CB8AC3E}">
        <p14:creationId xmlns:p14="http://schemas.microsoft.com/office/powerpoint/2010/main" val="2385872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A33A83A-6819-E233-5E5A-09A5ECE55145}"/>
              </a:ext>
            </a:extLst>
          </p:cNvPr>
          <p:cNvSpPr/>
          <p:nvPr/>
        </p:nvSpPr>
        <p:spPr>
          <a:xfrm>
            <a:off x="-1632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DD376-9B37-3EEA-A885-C950BC4F5DBF}"/>
              </a:ext>
            </a:extLst>
          </p:cNvPr>
          <p:cNvSpPr txBox="1"/>
          <p:nvPr/>
        </p:nvSpPr>
        <p:spPr>
          <a:xfrm>
            <a:off x="5791200" y="1574369"/>
            <a:ext cx="533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Основная работа алгоритма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D288C-96C2-10AD-7D14-81D00C60F579}"/>
              </a:ext>
            </a:extLst>
          </p:cNvPr>
          <p:cNvSpPr txBox="1"/>
          <p:nvPr/>
        </p:nvSpPr>
        <p:spPr>
          <a:xfrm>
            <a:off x="0" y="376045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Алгоритм </a:t>
            </a:r>
            <a:r>
              <a:rPr lang="en-US" sz="4000" dirty="0">
                <a:solidFill>
                  <a:schemeClr val="bg1"/>
                </a:solidFill>
              </a:rPr>
              <a:t>ECC </a:t>
            </a:r>
            <a:r>
              <a:rPr lang="ru-RU" sz="4000" dirty="0">
                <a:solidFill>
                  <a:schemeClr val="bg1"/>
                </a:solidFill>
              </a:rPr>
              <a:t>для асимметричного шифрования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E56FFD2-2954-8EFB-72AC-C5E8A9365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128367"/>
            <a:ext cx="12268200" cy="768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28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0FD259B-7FFA-DB1F-0A89-EE5340BE6719}"/>
              </a:ext>
            </a:extLst>
          </p:cNvPr>
          <p:cNvSpPr/>
          <p:nvPr/>
        </p:nvSpPr>
        <p:spPr>
          <a:xfrm>
            <a:off x="-1632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D4D5C0-411D-8713-194B-085AE26A2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68" y="5055627"/>
            <a:ext cx="9103415" cy="17197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39530E-AE14-E078-D4C9-D4548B58B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187" y="4899069"/>
            <a:ext cx="9004835" cy="18350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F84FF6-9FAC-DD15-1C7E-9079A8909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7658100"/>
            <a:ext cx="9601200" cy="2228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B6B139-BD33-E49C-3701-4D1B4A723A03}"/>
              </a:ext>
            </a:extLst>
          </p:cNvPr>
          <p:cNvSpPr txBox="1"/>
          <p:nvPr/>
        </p:nvSpPr>
        <p:spPr>
          <a:xfrm>
            <a:off x="6553200" y="7058382"/>
            <a:ext cx="38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Тест на млн символов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A3136D-5122-0AC9-6F83-B6BD50557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36543"/>
            <a:ext cx="10896600" cy="1985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270D7E-E930-37A3-42C5-07EB33BAFC77}"/>
              </a:ext>
            </a:extLst>
          </p:cNvPr>
          <p:cNvSpPr txBox="1"/>
          <p:nvPr/>
        </p:nvSpPr>
        <p:spPr>
          <a:xfrm>
            <a:off x="-16329" y="571500"/>
            <a:ext cx="18287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ТЕСТИРОВАНИЕ АЛГОРИТМА </a:t>
            </a:r>
            <a:r>
              <a:rPr lang="en-US" sz="4000" b="1" dirty="0">
                <a:solidFill>
                  <a:schemeClr val="bg1"/>
                </a:solidFill>
              </a:rPr>
              <a:t>ECC</a:t>
            </a:r>
            <a:endParaRPr lang="ru-RU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468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B084315-0EA8-ED3D-E240-D29E4195E033}"/>
              </a:ext>
            </a:extLst>
          </p:cNvPr>
          <p:cNvSpPr/>
          <p:nvPr/>
        </p:nvSpPr>
        <p:spPr>
          <a:xfrm>
            <a:off x="-1633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C854D1-E9F2-E681-087A-D29ED6B82403}"/>
              </a:ext>
            </a:extLst>
          </p:cNvPr>
          <p:cNvSpPr txBox="1"/>
          <p:nvPr/>
        </p:nvSpPr>
        <p:spPr>
          <a:xfrm>
            <a:off x="16329" y="419100"/>
            <a:ext cx="18255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Сравнительная таблица времени выполнения алгоритмов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C1E8B3-D92E-3525-0986-1D14C31A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390900"/>
            <a:ext cx="15240000" cy="46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24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B7FA417-800C-FF43-D382-996783C96B9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42C40B-6FD2-1B5B-95EC-5F8F26A2D0B2}"/>
              </a:ext>
            </a:extLst>
          </p:cNvPr>
          <p:cNvSpPr txBox="1"/>
          <p:nvPr/>
        </p:nvSpPr>
        <p:spPr>
          <a:xfrm>
            <a:off x="4495800" y="4127837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</a:rPr>
              <a:t>СПАСИБО ЗА ВНИМАНИЕ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84B828-8D73-D658-1708-E60A762D8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6591300"/>
            <a:ext cx="2819400" cy="2775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4B4958-D0CF-CAE3-56B5-E0ADB873E697}"/>
              </a:ext>
            </a:extLst>
          </p:cNvPr>
          <p:cNvSpPr txBox="1"/>
          <p:nvPr/>
        </p:nvSpPr>
        <p:spPr>
          <a:xfrm>
            <a:off x="1524000" y="5981700"/>
            <a:ext cx="3962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QR </a:t>
            </a:r>
            <a:r>
              <a:rPr lang="ru-RU" sz="2500" dirty="0">
                <a:solidFill>
                  <a:schemeClr val="bg1"/>
                </a:solidFill>
              </a:rPr>
              <a:t>код репозитория</a:t>
            </a:r>
          </a:p>
        </p:txBody>
      </p:sp>
    </p:spTree>
    <p:extLst>
      <p:ext uri="{BB962C8B-B14F-4D97-AF65-F5344CB8AC3E}">
        <p14:creationId xmlns:p14="http://schemas.microsoft.com/office/powerpoint/2010/main" val="92237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388005-6523-ED48-5773-7A571C7974C7}"/>
              </a:ext>
            </a:extLst>
          </p:cNvPr>
          <p:cNvSpPr/>
          <p:nvPr/>
        </p:nvSpPr>
        <p:spPr>
          <a:xfrm flipV="1">
            <a:off x="0" y="0"/>
            <a:ext cx="183261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FEFF22-4F79-58D0-A647-C0569E0E6F92}"/>
              </a:ext>
            </a:extLst>
          </p:cNvPr>
          <p:cNvSpPr txBox="1"/>
          <p:nvPr/>
        </p:nvSpPr>
        <p:spPr>
          <a:xfrm>
            <a:off x="517072" y="3162300"/>
            <a:ext cx="10070646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>
                <a:solidFill>
                  <a:schemeClr val="bg1"/>
                </a:solidFill>
              </a:rPr>
              <a:t>1</a:t>
            </a:r>
            <a:r>
              <a:rPr lang="en-US" sz="2500" dirty="0">
                <a:solidFill>
                  <a:schemeClr val="bg1"/>
                </a:solidFill>
              </a:rPr>
              <a:t>. </a:t>
            </a:r>
            <a:r>
              <a:rPr lang="ru-RU" sz="2500" dirty="0">
                <a:solidFill>
                  <a:schemeClr val="bg1"/>
                </a:solidFill>
              </a:rPr>
              <a:t>Ключ: Приводится к 16 байтам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ru-RU" sz="2500" dirty="0">
                <a:solidFill>
                  <a:schemeClr val="bg1"/>
                </a:solidFill>
              </a:rPr>
              <a:t>(дополняется нулями или обрезается)</a:t>
            </a:r>
          </a:p>
          <a:p>
            <a:r>
              <a:rPr lang="en-US" sz="2500" dirty="0">
                <a:solidFill>
                  <a:schemeClr val="bg1"/>
                </a:solidFill>
              </a:rPr>
              <a:t>2. </a:t>
            </a:r>
            <a:r>
              <a:rPr lang="ru-RU" sz="2500" dirty="0">
                <a:solidFill>
                  <a:schemeClr val="bg1"/>
                </a:solidFill>
              </a:rPr>
              <a:t>Шифрование (3 раунда):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Замена байт: </a:t>
            </a:r>
            <a:r>
              <a:rPr lang="en" sz="2500" dirty="0">
                <a:solidFill>
                  <a:schemeClr val="bg1"/>
                </a:solidFill>
              </a:rPr>
              <a:t>byte = (byte + 123) &amp; 0xFF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Сдвиг данных: циклический сдвиг влево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500" dirty="0">
                <a:solidFill>
                  <a:schemeClr val="bg1"/>
                </a:solidFill>
              </a:rPr>
              <a:t>XOR </a:t>
            </a:r>
            <a:r>
              <a:rPr lang="ru-RU" sz="2500" dirty="0">
                <a:solidFill>
                  <a:schemeClr val="bg1"/>
                </a:solidFill>
              </a:rPr>
              <a:t>с ключом</a:t>
            </a:r>
          </a:p>
          <a:p>
            <a:r>
              <a:rPr lang="en-US" sz="2500" dirty="0">
                <a:solidFill>
                  <a:schemeClr val="bg1"/>
                </a:solidFill>
              </a:rPr>
              <a:t>3. </a:t>
            </a:r>
            <a:r>
              <a:rPr lang="ru-RU" sz="2500" dirty="0">
                <a:solidFill>
                  <a:schemeClr val="bg1"/>
                </a:solidFill>
              </a:rPr>
              <a:t>Дешифрование (3 раунда):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500" dirty="0">
                <a:solidFill>
                  <a:schemeClr val="bg1"/>
                </a:solidFill>
              </a:rPr>
              <a:t>XOR </a:t>
            </a:r>
            <a:r>
              <a:rPr lang="ru-RU" sz="2500" dirty="0">
                <a:solidFill>
                  <a:schemeClr val="bg1"/>
                </a:solidFill>
              </a:rPr>
              <a:t>с ключом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Обратный сдвиг: циклический сдвиг вправо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Обратная замена: </a:t>
            </a:r>
            <a:r>
              <a:rPr lang="en" sz="2500" dirty="0">
                <a:solidFill>
                  <a:schemeClr val="bg1"/>
                </a:solidFill>
              </a:rPr>
              <a:t>byte = (byte - 123) &amp; 0xFF</a:t>
            </a:r>
            <a:endParaRPr lang="ru-RU" sz="25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1D943-367D-2225-2A6C-C18C71AC48C4}"/>
              </a:ext>
            </a:extLst>
          </p:cNvPr>
          <p:cNvSpPr txBox="1"/>
          <p:nvPr/>
        </p:nvSpPr>
        <p:spPr>
          <a:xfrm>
            <a:off x="0" y="582645"/>
            <a:ext cx="18326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Алгоритм </a:t>
            </a:r>
            <a:r>
              <a:rPr lang="en-US" sz="4000" b="1" dirty="0">
                <a:solidFill>
                  <a:schemeClr val="bg1"/>
                </a:solidFill>
              </a:rPr>
              <a:t>AES </a:t>
            </a:r>
            <a:r>
              <a:rPr lang="ru-RU" sz="4000" b="1" dirty="0">
                <a:solidFill>
                  <a:schemeClr val="bg1"/>
                </a:solidFill>
              </a:rPr>
              <a:t>для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ru-RU" sz="4000" b="1" dirty="0">
                <a:solidFill>
                  <a:schemeClr val="bg1"/>
                </a:solidFill>
              </a:rPr>
              <a:t>симметричного шифрования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20BD6E-BA51-6CBE-3C13-0AB60AA86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789" y="2360968"/>
            <a:ext cx="4495800" cy="342033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D9BB6D5-C650-F3CC-B2A8-2A6B635AC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6825593"/>
            <a:ext cx="6377814" cy="26052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A524B7-7062-B2F5-9C99-747281E6DCF6}"/>
              </a:ext>
            </a:extLst>
          </p:cNvPr>
          <p:cNvSpPr txBox="1"/>
          <p:nvPr/>
        </p:nvSpPr>
        <p:spPr>
          <a:xfrm>
            <a:off x="11049000" y="1766779"/>
            <a:ext cx="62266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>
                <a:solidFill>
                  <a:schemeClr val="bg1"/>
                </a:solidFill>
              </a:rPr>
              <a:t>Приведение ключа к 16 байтам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F892A-BB94-E976-1B37-D287B414993B}"/>
              </a:ext>
            </a:extLst>
          </p:cNvPr>
          <p:cNvSpPr txBox="1"/>
          <p:nvPr/>
        </p:nvSpPr>
        <p:spPr>
          <a:xfrm>
            <a:off x="11189907" y="6348539"/>
            <a:ext cx="3962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>
                <a:solidFill>
                  <a:schemeClr val="bg1"/>
                </a:solidFill>
              </a:rPr>
              <a:t>Сдвиг  данных влево </a:t>
            </a:r>
          </a:p>
        </p:txBody>
      </p:sp>
    </p:spTree>
    <p:extLst>
      <p:ext uri="{BB962C8B-B14F-4D97-AF65-F5344CB8AC3E}">
        <p14:creationId xmlns:p14="http://schemas.microsoft.com/office/powerpoint/2010/main" val="8660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4AB1816-80BC-4CE5-15BA-F58812E8428B}"/>
              </a:ext>
            </a:extLst>
          </p:cNvPr>
          <p:cNvSpPr/>
          <p:nvPr/>
        </p:nvSpPr>
        <p:spPr>
          <a:xfrm flipV="1">
            <a:off x="0" y="0"/>
            <a:ext cx="183261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A8516F-973B-35D5-8D5F-3DF5B3218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2495550"/>
            <a:ext cx="7294094" cy="5695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5E7F39-FA82-7A9B-91A3-FB2DB40C6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9" y="2805713"/>
            <a:ext cx="8534400" cy="5385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034EC4-64E9-ECD8-95FF-27E2939A42E8}"/>
              </a:ext>
            </a:extLst>
          </p:cNvPr>
          <p:cNvSpPr txBox="1"/>
          <p:nvPr/>
        </p:nvSpPr>
        <p:spPr>
          <a:xfrm>
            <a:off x="0" y="582645"/>
            <a:ext cx="18326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Алгоритм </a:t>
            </a:r>
            <a:r>
              <a:rPr lang="en-US" sz="4000" b="1" dirty="0">
                <a:solidFill>
                  <a:schemeClr val="bg1"/>
                </a:solidFill>
              </a:rPr>
              <a:t>AES </a:t>
            </a:r>
            <a:r>
              <a:rPr lang="ru-RU" sz="4000" b="1" dirty="0">
                <a:solidFill>
                  <a:schemeClr val="bg1"/>
                </a:solidFill>
              </a:rPr>
              <a:t>для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ru-RU" sz="4000" b="1" dirty="0">
                <a:solidFill>
                  <a:schemeClr val="bg1"/>
                </a:solidFill>
              </a:rPr>
              <a:t>симметричного шифрования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59B55-88E5-DE8F-B46D-4A1FD437B87D}"/>
              </a:ext>
            </a:extLst>
          </p:cNvPr>
          <p:cNvSpPr txBox="1"/>
          <p:nvPr/>
        </p:nvSpPr>
        <p:spPr>
          <a:xfrm>
            <a:off x="1600200" y="2171700"/>
            <a:ext cx="4038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>
                <a:solidFill>
                  <a:schemeClr val="bg1"/>
                </a:solidFill>
              </a:rPr>
              <a:t>Функция шифровки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CDB7D-2E01-C2FA-C42B-6AF1FFB81432}"/>
              </a:ext>
            </a:extLst>
          </p:cNvPr>
          <p:cNvSpPr txBox="1"/>
          <p:nvPr/>
        </p:nvSpPr>
        <p:spPr>
          <a:xfrm>
            <a:off x="9829800" y="1866900"/>
            <a:ext cx="3886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>
                <a:solidFill>
                  <a:schemeClr val="bg1"/>
                </a:solidFill>
              </a:rPr>
              <a:t>Функция дешифровки</a:t>
            </a:r>
          </a:p>
        </p:txBody>
      </p:sp>
    </p:spTree>
    <p:extLst>
      <p:ext uri="{BB962C8B-B14F-4D97-AF65-F5344CB8AC3E}">
        <p14:creationId xmlns:p14="http://schemas.microsoft.com/office/powerpoint/2010/main" val="206104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A0E75-EFC1-E8F8-D98D-0FCACCC6D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4D58627-24A6-85CE-A2AD-79972E831E71}"/>
              </a:ext>
            </a:extLst>
          </p:cNvPr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6B0FE0-C965-6E4D-D629-309F395239A6}"/>
              </a:ext>
            </a:extLst>
          </p:cNvPr>
          <p:cNvSpPr txBox="1"/>
          <p:nvPr/>
        </p:nvSpPr>
        <p:spPr>
          <a:xfrm>
            <a:off x="5334000" y="273259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Тестирование алгоритма </a:t>
            </a:r>
            <a:r>
              <a:rPr lang="en-US" sz="4000" b="1" dirty="0">
                <a:solidFill>
                  <a:schemeClr val="bg1"/>
                </a:solidFill>
              </a:rPr>
              <a:t>AES</a:t>
            </a:r>
            <a:endParaRPr lang="ru-RU" sz="40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E51982-6C9E-807D-B8C1-611A5CB7A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0885"/>
            <a:ext cx="13411200" cy="25429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2848D4-68AD-F2B2-D188-D0D2C56F9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044644"/>
            <a:ext cx="7642022" cy="13521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7915C0-9F38-FD4E-8A83-F6CDB38A2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580" y="5826196"/>
            <a:ext cx="5410200" cy="15802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DD5766-ED90-E343-B83E-8C84C9DB8E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582" y="7630032"/>
            <a:ext cx="5662195" cy="13521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5895AB-BA00-7DB0-9307-E4DD396077A4}"/>
              </a:ext>
            </a:extLst>
          </p:cNvPr>
          <p:cNvSpPr txBox="1"/>
          <p:nvPr/>
        </p:nvSpPr>
        <p:spPr>
          <a:xfrm>
            <a:off x="762000" y="5295900"/>
            <a:ext cx="426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Тест с </a:t>
            </a:r>
            <a:r>
              <a:rPr lang="en-US" sz="3000" dirty="0">
                <a:solidFill>
                  <a:schemeClr val="bg1"/>
                </a:solidFill>
              </a:rPr>
              <a:t>hello world</a:t>
            </a:r>
            <a:endParaRPr lang="ru-RU" sz="3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8C41B-152C-3FAE-4D39-DDB68B16D111}"/>
              </a:ext>
            </a:extLst>
          </p:cNvPr>
          <p:cNvSpPr txBox="1"/>
          <p:nvPr/>
        </p:nvSpPr>
        <p:spPr>
          <a:xfrm>
            <a:off x="10074728" y="5209217"/>
            <a:ext cx="5927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Тесты с большими данными(</a:t>
            </a:r>
            <a:r>
              <a:rPr lang="en-US" sz="3000" dirty="0" err="1">
                <a:solidFill>
                  <a:schemeClr val="bg1"/>
                </a:solidFill>
              </a:rPr>
              <a:t>a,b</a:t>
            </a:r>
            <a:r>
              <a:rPr lang="ru-RU" sz="3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3046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1F2E3EA-C231-ECD5-BCB9-E4F878004EF5}"/>
              </a:ext>
            </a:extLst>
          </p:cNvPr>
          <p:cNvSpPr/>
          <p:nvPr/>
        </p:nvSpPr>
        <p:spPr>
          <a:xfrm>
            <a:off x="0" y="-59871"/>
            <a:ext cx="18326100" cy="11315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4C196-EF68-0D28-BC86-43E38730962B}"/>
              </a:ext>
            </a:extLst>
          </p:cNvPr>
          <p:cNvSpPr txBox="1"/>
          <p:nvPr/>
        </p:nvSpPr>
        <p:spPr>
          <a:xfrm>
            <a:off x="490944" y="1624893"/>
            <a:ext cx="686262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>
                <a:solidFill>
                  <a:schemeClr val="bg1"/>
                </a:solidFill>
              </a:rPr>
              <a:t>Входные данные разбиваются на блоки, которые обрабатываются последовательными раундами преобразований.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86F7F-A588-4C84-CC16-CA5921E6EAA8}"/>
              </a:ext>
            </a:extLst>
          </p:cNvPr>
          <p:cNvSpPr txBox="1"/>
          <p:nvPr/>
        </p:nvSpPr>
        <p:spPr>
          <a:xfrm>
            <a:off x="0" y="582645"/>
            <a:ext cx="18326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Алгоритм </a:t>
            </a:r>
            <a:r>
              <a:rPr lang="en-US" sz="4000" b="1" dirty="0">
                <a:solidFill>
                  <a:schemeClr val="bg1"/>
                </a:solidFill>
              </a:rPr>
              <a:t>RC6 – </a:t>
            </a:r>
            <a:r>
              <a:rPr lang="ru-RU" sz="4000" b="1" dirty="0">
                <a:solidFill>
                  <a:schemeClr val="bg1"/>
                </a:solidFill>
              </a:rPr>
              <a:t>симметричный блочный шифр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1C1BD3-F1E8-315A-0E54-1CFB3B33D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627" y="4761678"/>
            <a:ext cx="5649113" cy="25572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894DD7-7995-DABE-B29F-2396135E1AD1}"/>
              </a:ext>
            </a:extLst>
          </p:cNvPr>
          <p:cNvSpPr txBox="1"/>
          <p:nvPr/>
        </p:nvSpPr>
        <p:spPr>
          <a:xfrm>
            <a:off x="6553200" y="4106126"/>
            <a:ext cx="9739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Циклический сдвиг влево и вправо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6" name="Рисунок 15" descr="Изображение выглядит как текст, Шрифт, снимок экрана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B139013-F155-14CB-3E8D-AD771BB84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3167" y="8975591"/>
            <a:ext cx="5029902" cy="1457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ECC0DA-C8CE-901A-6456-86F8142105A2}"/>
              </a:ext>
            </a:extLst>
          </p:cNvPr>
          <p:cNvSpPr txBox="1"/>
          <p:nvPr/>
        </p:nvSpPr>
        <p:spPr>
          <a:xfrm>
            <a:off x="537788" y="4012317"/>
            <a:ext cx="6862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Рассмотрим шифрование 1 блока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81C518-BCBE-B9B0-A9AD-172111B29D73}"/>
              </a:ext>
            </a:extLst>
          </p:cNvPr>
          <p:cNvSpPr txBox="1"/>
          <p:nvPr/>
        </p:nvSpPr>
        <p:spPr>
          <a:xfrm>
            <a:off x="7543800" y="1617235"/>
            <a:ext cx="5051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Рассмотрим процесс создания раундовых ключей</a:t>
            </a:r>
            <a:r>
              <a:rPr lang="en-US" sz="2800" dirty="0">
                <a:solidFill>
                  <a:schemeClr val="bg1"/>
                </a:solidFill>
              </a:rPr>
              <a:t>: 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22" name="Рисунок 21" descr="Изображение выглядит как текст, снимок экрана, Шриф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1863D52-573F-8E34-6A28-C8093CCDE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8282" y="1699732"/>
            <a:ext cx="4153480" cy="6887536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FAF20CA-5B90-92B5-BF21-E042BACA0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013" y="4731815"/>
            <a:ext cx="5264717" cy="57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00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6A8CAE-F1F4-ECD7-CEBF-296FC41560DA}"/>
              </a:ext>
            </a:extLst>
          </p:cNvPr>
          <p:cNvSpPr txBox="1"/>
          <p:nvPr/>
        </p:nvSpPr>
        <p:spPr>
          <a:xfrm>
            <a:off x="0" y="489857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Алгоритм </a:t>
            </a:r>
            <a:r>
              <a:rPr lang="en-US" sz="4000" b="1" dirty="0">
                <a:solidFill>
                  <a:schemeClr val="bg1"/>
                </a:solidFill>
              </a:rPr>
              <a:t>RC6 – </a:t>
            </a:r>
            <a:r>
              <a:rPr lang="ru-RU" sz="4000" b="1" dirty="0">
                <a:solidFill>
                  <a:schemeClr val="bg1"/>
                </a:solidFill>
              </a:rPr>
              <a:t>симметричный блочный шифр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7CDA58-79E7-9ECE-8A82-E47B3A8B781E}"/>
              </a:ext>
            </a:extLst>
          </p:cNvPr>
          <p:cNvSpPr txBox="1"/>
          <p:nvPr/>
        </p:nvSpPr>
        <p:spPr>
          <a:xfrm>
            <a:off x="11277600" y="120907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Шифрование блока</a:t>
            </a:r>
          </a:p>
        </p:txBody>
      </p:sp>
      <p:pic>
        <p:nvPicPr>
          <p:cNvPr id="4" name="Рисунок 3" descr="Изображение выглядит как текст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B0FC4D9-E9A2-53BD-9B39-EDA1632C6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962610"/>
            <a:ext cx="7916380" cy="7516274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2F37836-3878-BC8E-83D4-762276C8B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962610"/>
            <a:ext cx="6117259" cy="75162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D790203-FA7D-BA6B-5DE6-BA0F99518016}"/>
              </a:ext>
            </a:extLst>
          </p:cNvPr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85CA3-B284-46F2-CD2F-5F0043AF91D8}"/>
              </a:ext>
            </a:extLst>
          </p:cNvPr>
          <p:cNvSpPr txBox="1"/>
          <p:nvPr/>
        </p:nvSpPr>
        <p:spPr>
          <a:xfrm>
            <a:off x="11430000" y="1188475"/>
            <a:ext cx="87803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Дешифрование блока</a:t>
            </a:r>
          </a:p>
        </p:txBody>
      </p:sp>
      <p:pic>
        <p:nvPicPr>
          <p:cNvPr id="9" name="Рисунок 8" descr="Изображение выглядит как текст, снимок экрана, программное обеспечение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E7D2EAF-C1FD-CE7C-2484-E1D4289E2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643" y="1817524"/>
            <a:ext cx="8259328" cy="78496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72FD5D-3A64-6763-DB1D-8742397843C5}"/>
              </a:ext>
            </a:extLst>
          </p:cNvPr>
          <p:cNvSpPr txBox="1"/>
          <p:nvPr/>
        </p:nvSpPr>
        <p:spPr>
          <a:xfrm>
            <a:off x="0" y="489857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Алгоритм </a:t>
            </a:r>
            <a:r>
              <a:rPr lang="en-US" sz="4000" b="1" dirty="0">
                <a:solidFill>
                  <a:schemeClr val="bg1"/>
                </a:solidFill>
              </a:rPr>
              <a:t>RC6 – </a:t>
            </a:r>
            <a:r>
              <a:rPr lang="ru-RU" sz="4000" b="1" dirty="0">
                <a:solidFill>
                  <a:schemeClr val="bg1"/>
                </a:solidFill>
              </a:rPr>
              <a:t>симметричный блочный шифр</a:t>
            </a:r>
          </a:p>
        </p:txBody>
      </p:sp>
      <p:pic>
        <p:nvPicPr>
          <p:cNvPr id="18" name="Рисунок 17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28C8A76-6C59-9D33-A74C-F1B20FA73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465474"/>
            <a:ext cx="4960336" cy="820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05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05FE68B-EA65-F570-B8D7-D528F254A606}"/>
              </a:ext>
            </a:extLst>
          </p:cNvPr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43690" b="-43690"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3E2480-2526-DA8C-A463-FFA9A0AD30CC}"/>
              </a:ext>
            </a:extLst>
          </p:cNvPr>
          <p:cNvSpPr txBox="1"/>
          <p:nvPr/>
        </p:nvSpPr>
        <p:spPr>
          <a:xfrm>
            <a:off x="0" y="489857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Алгоритм </a:t>
            </a:r>
            <a:r>
              <a:rPr lang="en-US" sz="4000" b="1" dirty="0">
                <a:solidFill>
                  <a:schemeClr val="bg1"/>
                </a:solidFill>
              </a:rPr>
              <a:t>RC6 – </a:t>
            </a:r>
            <a:r>
              <a:rPr lang="ru-RU" sz="4000" b="1" dirty="0">
                <a:solidFill>
                  <a:schemeClr val="bg1"/>
                </a:solidFill>
              </a:rPr>
              <a:t>симметричный блочный шифр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4C92B-8872-0D55-ECB4-638D529F94F4}"/>
              </a:ext>
            </a:extLst>
          </p:cNvPr>
          <p:cNvSpPr txBox="1"/>
          <p:nvPr/>
        </p:nvSpPr>
        <p:spPr>
          <a:xfrm>
            <a:off x="857248" y="1402722"/>
            <a:ext cx="5695951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RC6 умеет шифровать только один блок — ровно 16 байт.</a:t>
            </a:r>
          </a:p>
          <a:p>
            <a:r>
              <a:rPr lang="ru-RU" sz="2200" dirty="0">
                <a:solidFill>
                  <a:schemeClr val="bg1"/>
                </a:solidFill>
              </a:rPr>
              <a:t>Если вы зашифруете один и тот же блок дважды одним и тем же ключом — получите один и тот же зашифрованный текст.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ru-RU" sz="2200" dirty="0">
                <a:solidFill>
                  <a:schemeClr val="bg1"/>
                </a:solidFill>
              </a:rPr>
              <a:t>!!! Одинаковые блоки → одинаковый зашифрованный текст.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ru-RU" sz="2200" dirty="0">
                <a:solidFill>
                  <a:schemeClr val="bg1"/>
                </a:solidFill>
              </a:rPr>
              <a:t>!!! Злоумышленник может подменить блоки.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ru-RU" sz="2200" dirty="0">
                <a:solidFill>
                  <a:schemeClr val="bg1"/>
                </a:solidFill>
              </a:rPr>
              <a:t>Введение режима решает эти проблемы</a:t>
            </a:r>
            <a:r>
              <a:rPr lang="en-US" sz="2200" dirty="0">
                <a:solidFill>
                  <a:schemeClr val="bg1"/>
                </a:solidFill>
              </a:rPr>
              <a:t>,</a:t>
            </a:r>
            <a:endParaRPr lang="ru-RU" sz="2200" dirty="0">
              <a:solidFill>
                <a:schemeClr val="bg1"/>
              </a:solidFill>
            </a:endParaRPr>
          </a:p>
          <a:p>
            <a:r>
              <a:rPr lang="ru-RU" sz="2200" dirty="0">
                <a:solidFill>
                  <a:schemeClr val="bg1"/>
                </a:solidFill>
              </a:rPr>
              <a:t>он связывает блоки между собой, чтобы:</a:t>
            </a:r>
          </a:p>
          <a:p>
            <a:endParaRPr lang="ru-RU" sz="2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Одинаковые блоки шифровались по-разному.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Подмена блоков приводила к полной бессмыслице при расшифровке.</a:t>
            </a:r>
          </a:p>
          <a:p>
            <a:endParaRPr lang="ru-RU" sz="2200" dirty="0">
              <a:solidFill>
                <a:schemeClr val="bg1"/>
              </a:solidFill>
            </a:endParaRPr>
          </a:p>
          <a:p>
            <a:endParaRPr lang="ru-RU" sz="3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C072FF-C3DB-D8C5-73D6-8025DA1CAFCB}"/>
              </a:ext>
            </a:extLst>
          </p:cNvPr>
          <p:cNvSpPr txBox="1"/>
          <p:nvPr/>
        </p:nvSpPr>
        <p:spPr>
          <a:xfrm>
            <a:off x="6629400" y="1402722"/>
            <a:ext cx="6934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Режим </a:t>
            </a:r>
            <a:r>
              <a:rPr lang="en-US" sz="2400" dirty="0">
                <a:solidFill>
                  <a:schemeClr val="bg1"/>
                </a:solidFill>
              </a:rPr>
              <a:t>CBC (Cipher Block Chaining)</a:t>
            </a:r>
            <a:r>
              <a:rPr lang="ru-RU" sz="2400" dirty="0">
                <a:solidFill>
                  <a:schemeClr val="bg1"/>
                </a:solidFill>
              </a:rPr>
              <a:t> - Цепочка блоков шифрования.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Даже если два блока одинаковые → их вход в шифр разный → выход разный.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sz="3000" dirty="0">
              <a:solidFill>
                <a:schemeClr val="bg1"/>
              </a:solidFill>
            </a:endParaRPr>
          </a:p>
        </p:txBody>
      </p:sp>
      <p:pic>
        <p:nvPicPr>
          <p:cNvPr id="8" name="Рисунок 7" descr="Изображение выглядит как текст, снимок экрана, Шриф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AAE0B4B-8506-1BD4-ACC3-12A939002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0925" y="3047382"/>
            <a:ext cx="5115543" cy="67217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598885-D076-451C-96BC-30603A0C0D49}"/>
              </a:ext>
            </a:extLst>
          </p:cNvPr>
          <p:cNvSpPr txBox="1"/>
          <p:nvPr/>
        </p:nvSpPr>
        <p:spPr>
          <a:xfrm>
            <a:off x="938637" y="8195425"/>
            <a:ext cx="9443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IV всегда отправляется вместе с зашифрованным сообщением (в начале).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Без него дешифрование будет невозможно. </a:t>
            </a:r>
          </a:p>
        </p:txBody>
      </p:sp>
    </p:spTree>
    <p:extLst>
      <p:ext uri="{BB962C8B-B14F-4D97-AF65-F5344CB8AC3E}">
        <p14:creationId xmlns:p14="http://schemas.microsoft.com/office/powerpoint/2010/main" val="3584679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2536</TotalTime>
  <Words>1400</Words>
  <Application>Microsoft Macintosh PowerPoint</Application>
  <PresentationFormat>Произвольный</PresentationFormat>
  <Paragraphs>195</Paragraphs>
  <Slides>28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6" baseType="lpstr">
      <vt:lpstr>Helvetica</vt:lpstr>
      <vt:lpstr>Helvetica World Bold</vt:lpstr>
      <vt:lpstr>Helvetica Now Bold</vt:lpstr>
      <vt:lpstr>Calibri</vt:lpstr>
      <vt:lpstr>Roboto</vt:lpstr>
      <vt:lpstr>Helvetica World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Bold Modern Fashion Brand Social Media Report Presentation</dc:title>
  <dc:creator>Сашуля</dc:creator>
  <cp:lastModifiedBy>Саламхан Хациев</cp:lastModifiedBy>
  <cp:revision>18</cp:revision>
  <dcterms:created xsi:type="dcterms:W3CDTF">2006-08-16T00:00:00Z</dcterms:created>
  <dcterms:modified xsi:type="dcterms:W3CDTF">2025-12-11T19:41:21Z</dcterms:modified>
  <dc:identifier>DAG5zDp7eUE</dc:identifier>
</cp:coreProperties>
</file>